
<file path=[Content_Types].xml><?xml version="1.0" encoding="utf-8"?>
<Types xmlns="http://schemas.openxmlformats.org/package/2006/content-types">
  <Default Extension="mp3" ContentType="audio/mpeg"/>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4.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5.xml" ContentType="application/vnd.openxmlformats-officedocument.presentationml.tags+xml"/>
  <Override PartName="/ppt/notesSlides/notesSlide34.xml" ContentType="application/vnd.openxmlformats-officedocument.presentationml.notesSlide+xml"/>
  <Override PartName="/ppt/tags/tag26.xml" ContentType="application/vnd.openxmlformats-officedocument.presentationml.tags+xml"/>
  <Override PartName="/ppt/notesSlides/notesSlide35.xml" ContentType="application/vnd.openxmlformats-officedocument.presentationml.notesSlide+xml"/>
  <Override PartName="/ppt/tags/tag27.xml" ContentType="application/vnd.openxmlformats-officedocument.presentationml.tags+xml"/>
  <Override PartName="/ppt/notesSlides/notesSlide3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3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35.xml" ContentType="application/vnd.openxmlformats-officedocument.presentationml.tags+xml"/>
  <Override PartName="/ppt/notesSlides/notesSlide40.xml" ContentType="application/vnd.openxmlformats-officedocument.presentationml.notesSlide+xml"/>
  <Override PartName="/ppt/tags/tag36.xml" ContentType="application/vnd.openxmlformats-officedocument.presentationml.tags+xml"/>
  <Override PartName="/ppt/notesSlides/notesSlide41.xml" ContentType="application/vnd.openxmlformats-officedocument.presentationml.notesSlide+xml"/>
  <Override PartName="/ppt/tags/tag37.xml" ContentType="application/vnd.openxmlformats-officedocument.presentationml.tags+xml"/>
  <Override PartName="/ppt/notesSlides/notesSlide42.xml" ContentType="application/vnd.openxmlformats-officedocument.presentationml.notesSlide+xml"/>
  <Override PartName="/ppt/tags/tag38.xml" ContentType="application/vnd.openxmlformats-officedocument.presentationml.tags+xml"/>
  <Override PartName="/ppt/notesSlides/notesSlide4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44.xml" ContentType="application/vnd.openxmlformats-officedocument.presentationml.notesSlide+xml"/>
  <Override PartName="/ppt/tags/tag41.xml" ContentType="application/vnd.openxmlformats-officedocument.presentationml.tags+xml"/>
  <Override PartName="/ppt/notesSlides/notesSlide45.xml" ContentType="application/vnd.openxmlformats-officedocument.presentationml.notesSlide+xml"/>
  <Override PartName="/ppt/tags/tag42.xml" ContentType="application/vnd.openxmlformats-officedocument.presentationml.tags+xml"/>
  <Override PartName="/ppt/notesSlides/notesSlide46.xml" ContentType="application/vnd.openxmlformats-officedocument.presentationml.notesSlide+xml"/>
  <Override PartName="/ppt/tags/tag43.xml" ContentType="application/vnd.openxmlformats-officedocument.presentationml.tags+xml"/>
  <Override PartName="/ppt/notesSlides/notesSlide47.xml" ContentType="application/vnd.openxmlformats-officedocument.presentationml.notesSlide+xml"/>
  <Override PartName="/ppt/tags/tag44.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45.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46.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47.xml" ContentType="application/vnd.openxmlformats-officedocument.presentationml.tags+xml"/>
  <Override PartName="/ppt/notesSlides/notesSlide59.xml" ContentType="application/vnd.openxmlformats-officedocument.presentationml.notesSlide+xml"/>
  <Override PartName="/ppt/tags/tag48.xml" ContentType="application/vnd.openxmlformats-officedocument.presentationml.tags+xml"/>
  <Override PartName="/ppt/notesSlides/notesSlide60.xml" ContentType="application/vnd.openxmlformats-officedocument.presentationml.notesSlide+xml"/>
  <Override PartName="/ppt/tags/tag49.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50.xml" ContentType="application/vnd.openxmlformats-officedocument.presentationml.tags+xml"/>
  <Override PartName="/ppt/notesSlides/notesSlide72.xml" ContentType="application/vnd.openxmlformats-officedocument.presentationml.notesSlide+xml"/>
  <Override PartName="/ppt/tags/tag51.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8" r:id="rId1"/>
  </p:sldMasterIdLst>
  <p:notesMasterIdLst>
    <p:notesMasterId r:id="rId212"/>
  </p:notesMasterIdLst>
  <p:sldIdLst>
    <p:sldId id="1408" r:id="rId2"/>
    <p:sldId id="1656" r:id="rId3"/>
    <p:sldId id="1423" r:id="rId4"/>
    <p:sldId id="1320" r:id="rId5"/>
    <p:sldId id="1593" r:id="rId6"/>
    <p:sldId id="1654" r:id="rId7"/>
    <p:sldId id="1594" r:id="rId8"/>
    <p:sldId id="1595" r:id="rId9"/>
    <p:sldId id="1596" r:id="rId10"/>
    <p:sldId id="1426" r:id="rId11"/>
    <p:sldId id="1651" r:id="rId12"/>
    <p:sldId id="1431" r:id="rId13"/>
    <p:sldId id="1432" r:id="rId14"/>
    <p:sldId id="1433" r:id="rId15"/>
    <p:sldId id="1326" r:id="rId16"/>
    <p:sldId id="1342" r:id="rId17"/>
    <p:sldId id="1628" r:id="rId18"/>
    <p:sldId id="925" r:id="rId19"/>
    <p:sldId id="1278" r:id="rId20"/>
    <p:sldId id="1627" r:id="rId21"/>
    <p:sldId id="1630" r:id="rId22"/>
    <p:sldId id="1098" r:id="rId23"/>
    <p:sldId id="1629" r:id="rId24"/>
    <p:sldId id="1650" r:id="rId25"/>
    <p:sldId id="1631" r:id="rId26"/>
    <p:sldId id="963" r:id="rId27"/>
    <p:sldId id="1021" r:id="rId28"/>
    <p:sldId id="1022" r:id="rId29"/>
    <p:sldId id="1428" r:id="rId30"/>
    <p:sldId id="1429" r:id="rId31"/>
    <p:sldId id="1659" r:id="rId32"/>
    <p:sldId id="1698" r:id="rId33"/>
    <p:sldId id="1626" r:id="rId34"/>
    <p:sldId id="921" r:id="rId35"/>
    <p:sldId id="1331" r:id="rId36"/>
    <p:sldId id="1561" r:id="rId37"/>
    <p:sldId id="1562" r:id="rId38"/>
    <p:sldId id="1563" r:id="rId39"/>
    <p:sldId id="1655" r:id="rId40"/>
    <p:sldId id="1565" r:id="rId41"/>
    <p:sldId id="1657" r:id="rId42"/>
    <p:sldId id="1567" r:id="rId43"/>
    <p:sldId id="1662" r:id="rId44"/>
    <p:sldId id="1663" r:id="rId45"/>
    <p:sldId id="739" r:id="rId46"/>
    <p:sldId id="1664" r:id="rId47"/>
    <p:sldId id="1665" r:id="rId48"/>
    <p:sldId id="1700" r:id="rId49"/>
    <p:sldId id="1676" r:id="rId50"/>
    <p:sldId id="1677" r:id="rId51"/>
    <p:sldId id="1678" r:id="rId52"/>
    <p:sldId id="1679" r:id="rId53"/>
    <p:sldId id="992" r:id="rId54"/>
    <p:sldId id="1674" r:id="rId55"/>
    <p:sldId id="1703" r:id="rId56"/>
    <p:sldId id="1048" r:id="rId57"/>
    <p:sldId id="1077" r:id="rId58"/>
    <p:sldId id="1421" r:id="rId59"/>
    <p:sldId id="1422" r:id="rId60"/>
    <p:sldId id="1100" r:id="rId61"/>
    <p:sldId id="1382" r:id="rId62"/>
    <p:sldId id="1407" r:id="rId63"/>
    <p:sldId id="1603" r:id="rId64"/>
    <p:sldId id="1604" r:id="rId65"/>
    <p:sldId id="1605" r:id="rId66"/>
    <p:sldId id="1606" r:id="rId67"/>
    <p:sldId id="1607" r:id="rId68"/>
    <p:sldId id="1106" r:id="rId69"/>
    <p:sldId id="1246" r:id="rId70"/>
    <p:sldId id="1247" r:id="rId71"/>
    <p:sldId id="1636" r:id="rId72"/>
    <p:sldId id="1104" r:id="rId73"/>
    <p:sldId id="1250" r:id="rId74"/>
    <p:sldId id="696" r:id="rId75"/>
    <p:sldId id="1440" r:id="rId76"/>
    <p:sldId id="1441" r:id="rId77"/>
    <p:sldId id="1442" r:id="rId78"/>
    <p:sldId id="1443" r:id="rId79"/>
    <p:sldId id="1444" r:id="rId80"/>
    <p:sldId id="1668" r:id="rId81"/>
    <p:sldId id="1445" r:id="rId82"/>
    <p:sldId id="1446" r:id="rId83"/>
    <p:sldId id="907" r:id="rId84"/>
    <p:sldId id="908" r:id="rId85"/>
    <p:sldId id="1709" r:id="rId86"/>
    <p:sldId id="1614" r:id="rId87"/>
    <p:sldId id="1617" r:id="rId88"/>
    <p:sldId id="958" r:id="rId89"/>
    <p:sldId id="1510" r:id="rId90"/>
    <p:sldId id="1673" r:id="rId91"/>
    <p:sldId id="1512" r:id="rId92"/>
    <p:sldId id="1447" r:id="rId93"/>
    <p:sldId id="1516" r:id="rId94"/>
    <p:sldId id="1515" r:id="rId95"/>
    <p:sldId id="1551" r:id="rId96"/>
    <p:sldId id="1517" r:id="rId97"/>
    <p:sldId id="1518" r:id="rId98"/>
    <p:sldId id="1690" r:id="rId99"/>
    <p:sldId id="1691" r:id="rId100"/>
    <p:sldId id="1685" r:id="rId101"/>
    <p:sldId id="1686" r:id="rId102"/>
    <p:sldId id="1687" r:id="rId103"/>
    <p:sldId id="1688" r:id="rId104"/>
    <p:sldId id="1689" r:id="rId105"/>
    <p:sldId id="1684" r:id="rId106"/>
    <p:sldId id="689" r:id="rId107"/>
    <p:sldId id="1434" r:id="rId108"/>
    <p:sldId id="1438" r:id="rId109"/>
    <p:sldId id="1439" r:id="rId110"/>
    <p:sldId id="1310" r:id="rId111"/>
    <p:sldId id="1652" r:id="rId112"/>
    <p:sldId id="1642" r:id="rId113"/>
    <p:sldId id="1669" r:id="rId114"/>
    <p:sldId id="717" r:id="rId115"/>
    <p:sldId id="1670" r:id="rId116"/>
    <p:sldId id="1349" r:id="rId117"/>
    <p:sldId id="1568" r:id="rId118"/>
    <p:sldId id="1640" r:id="rId119"/>
    <p:sldId id="1658" r:id="rId120"/>
    <p:sldId id="1569" r:id="rId121"/>
    <p:sldId id="1570" r:id="rId122"/>
    <p:sldId id="1571" r:id="rId123"/>
    <p:sldId id="1619" r:id="rId124"/>
    <p:sldId id="1573" r:id="rId125"/>
    <p:sldId id="1637" r:id="rId126"/>
    <p:sldId id="1574" r:id="rId127"/>
    <p:sldId id="1575" r:id="rId128"/>
    <p:sldId id="1576" r:id="rId129"/>
    <p:sldId id="1620" r:id="rId130"/>
    <p:sldId id="1621" r:id="rId131"/>
    <p:sldId id="1579" r:id="rId132"/>
    <p:sldId id="1622" r:id="rId133"/>
    <p:sldId id="1588" r:id="rId134"/>
    <p:sldId id="1589" r:id="rId135"/>
    <p:sldId id="1581" r:id="rId136"/>
    <p:sldId id="1582" r:id="rId137"/>
    <p:sldId id="1583" r:id="rId138"/>
    <p:sldId id="1584" r:id="rId139"/>
    <p:sldId id="1590" r:id="rId140"/>
    <p:sldId id="1586" r:id="rId141"/>
    <p:sldId id="1587" r:id="rId142"/>
    <p:sldId id="1498" r:id="rId143"/>
    <p:sldId id="1508" r:id="rId144"/>
    <p:sldId id="1592" r:id="rId145"/>
    <p:sldId id="1558" r:id="rId146"/>
    <p:sldId id="1559" r:id="rId147"/>
    <p:sldId id="1671" r:id="rId148"/>
    <p:sldId id="1672" r:id="rId149"/>
    <p:sldId id="1710" r:id="rId150"/>
    <p:sldId id="1707" r:id="rId151"/>
    <p:sldId id="1639" r:id="rId152"/>
    <p:sldId id="1448" r:id="rId153"/>
    <p:sldId id="1449" r:id="rId154"/>
    <p:sldId id="1450" r:id="rId155"/>
    <p:sldId id="1680" r:id="rId156"/>
    <p:sldId id="1681" r:id="rId157"/>
    <p:sldId id="1682" r:id="rId158"/>
    <p:sldId id="1683" r:id="rId159"/>
    <p:sldId id="1702" r:id="rId160"/>
    <p:sldId id="1708" r:id="rId161"/>
    <p:sldId id="1557" r:id="rId162"/>
    <p:sldId id="1453" r:id="rId163"/>
    <p:sldId id="1454" r:id="rId164"/>
    <p:sldId id="1460" r:id="rId165"/>
    <p:sldId id="1461" r:id="rId166"/>
    <p:sldId id="1553" r:id="rId167"/>
    <p:sldId id="1554" r:id="rId168"/>
    <p:sldId id="1375" r:id="rId169"/>
    <p:sldId id="1465" r:id="rId170"/>
    <p:sldId id="1466" r:id="rId171"/>
    <p:sldId id="1521" r:id="rId172"/>
    <p:sldId id="1704" r:id="rId173"/>
    <p:sldId id="1648" r:id="rId174"/>
    <p:sldId id="1715" r:id="rId175"/>
    <p:sldId id="1716" r:id="rId176"/>
    <p:sldId id="1719" r:id="rId177"/>
    <p:sldId id="1720" r:id="rId178"/>
    <p:sldId id="1717" r:id="rId179"/>
    <p:sldId id="1713" r:id="rId180"/>
    <p:sldId id="1714" r:id="rId181"/>
    <p:sldId id="1548" r:id="rId182"/>
    <p:sldId id="1643" r:id="rId183"/>
    <p:sldId id="1644" r:id="rId184"/>
    <p:sldId id="1711" r:id="rId185"/>
    <p:sldId id="1712" r:id="rId186"/>
    <p:sldId id="1470" r:id="rId187"/>
    <p:sldId id="1649" r:id="rId188"/>
    <p:sldId id="1471" r:id="rId189"/>
    <p:sldId id="1647" r:id="rId190"/>
    <p:sldId id="1522" r:id="rId191"/>
    <p:sldId id="1555" r:id="rId192"/>
    <p:sldId id="1556" r:id="rId193"/>
    <p:sldId id="1525" r:id="rId194"/>
    <p:sldId id="1527" r:id="rId195"/>
    <p:sldId id="1507" r:id="rId196"/>
    <p:sldId id="1528" r:id="rId197"/>
    <p:sldId id="1529" r:id="rId198"/>
    <p:sldId id="1530" r:id="rId199"/>
    <p:sldId id="1692" r:id="rId200"/>
    <p:sldId id="1693" r:id="rId201"/>
    <p:sldId id="1533" r:id="rId202"/>
    <p:sldId id="1534" r:id="rId203"/>
    <p:sldId id="1695" r:id="rId204"/>
    <p:sldId id="1706" r:id="rId205"/>
    <p:sldId id="1624" r:id="rId206"/>
    <p:sldId id="1721" r:id="rId207"/>
    <p:sldId id="1536" r:id="rId208"/>
    <p:sldId id="1541" r:id="rId209"/>
    <p:sldId id="1368" r:id="rId210"/>
    <p:sldId id="1537" r:id="rId21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heSans M" pitchFamily="34"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TheSans M" pitchFamily="34"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TheSans M" pitchFamily="34"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TheSans M" pitchFamily="34"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TheSans M"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TheSans M"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TheSans M"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TheSans M"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TheSans M"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00"/>
    <a:srgbClr val="FFFF00"/>
    <a:srgbClr val="FFFFFF"/>
    <a:srgbClr val="000066"/>
    <a:srgbClr val="292929"/>
    <a:srgbClr val="0080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p:cViewPr varScale="1">
        <p:scale>
          <a:sx n="95" d="100"/>
          <a:sy n="95" d="100"/>
        </p:scale>
        <p:origin x="1560" y="84"/>
      </p:cViewPr>
      <p:guideLst>
        <p:guide orient="horz" pos="2160"/>
        <p:guide pos="2880"/>
      </p:guideLst>
    </p:cSldViewPr>
  </p:slideViewPr>
  <p:outlineViewPr>
    <p:cViewPr>
      <p:scale>
        <a:sx n="33" d="100"/>
        <a:sy n="33" d="100"/>
      </p:scale>
      <p:origin x="0" y="-45678"/>
    </p:cViewPr>
  </p:outlineViewPr>
  <p:notesTextViewPr>
    <p:cViewPr>
      <p:scale>
        <a:sx n="150" d="100"/>
        <a:sy n="150" d="100"/>
      </p:scale>
      <p:origin x="0" y="0"/>
    </p:cViewPr>
  </p:notesTextViewPr>
  <p:sorterViewPr>
    <p:cViewPr varScale="1">
      <p:scale>
        <a:sx n="1" d="1"/>
        <a:sy n="1" d="1"/>
      </p:scale>
      <p:origin x="0" y="-32310"/>
    </p:cViewPr>
  </p:sorterViewPr>
  <p:notesViewPr>
    <p:cSldViewPr>
      <p:cViewPr varScale="1">
        <p:scale>
          <a:sx n="51" d="100"/>
          <a:sy n="51" d="100"/>
        </p:scale>
        <p:origin x="-259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tableStyles" Target="tableStyles.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notesMaster" Target="notesMasters/notesMaster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viewProps" Target="view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theme" Target="theme/theme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6786" name="Rectangle 2050"/>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eaLnBrk="0" hangingPunct="0">
              <a:defRPr sz="1200">
                <a:latin typeface="Impact" pitchFamily="34" charset="0"/>
                <a:cs typeface="Arial" charset="0"/>
              </a:defRPr>
            </a:lvl1pPr>
          </a:lstStyle>
          <a:p>
            <a:pPr>
              <a:defRPr/>
            </a:pPr>
            <a:endParaRPr lang="en-US" dirty="0"/>
          </a:p>
        </p:txBody>
      </p:sp>
      <p:sp>
        <p:nvSpPr>
          <p:cNvPr id="246787" name="Rectangle 2051"/>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r" eaLnBrk="0" hangingPunct="0">
              <a:defRPr sz="1200">
                <a:latin typeface="Impact" pitchFamily="34" charset="0"/>
                <a:cs typeface="Arial" charset="0"/>
              </a:defRPr>
            </a:lvl1pPr>
          </a:lstStyle>
          <a:p>
            <a:pPr>
              <a:defRPr/>
            </a:pPr>
            <a:endParaRPr lang="en-US" dirty="0"/>
          </a:p>
        </p:txBody>
      </p:sp>
      <p:sp>
        <p:nvSpPr>
          <p:cNvPr id="177156" name="Rectangle 2052"/>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9" name="Rectangle 2053"/>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6790" name="Rectangle 2054"/>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eaLnBrk="0" hangingPunct="0">
              <a:defRPr sz="1200">
                <a:latin typeface="Impact" pitchFamily="34" charset="0"/>
                <a:cs typeface="Arial" charset="0"/>
              </a:defRPr>
            </a:lvl1pPr>
          </a:lstStyle>
          <a:p>
            <a:pPr>
              <a:defRPr/>
            </a:pPr>
            <a:endParaRPr lang="en-US" dirty="0"/>
          </a:p>
        </p:txBody>
      </p:sp>
      <p:sp>
        <p:nvSpPr>
          <p:cNvPr id="246791" name="Rectangle 2055"/>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eaLnBrk="0" hangingPunct="0">
              <a:defRPr sz="1200">
                <a:latin typeface="Impact" panose="020B0806030902050204" pitchFamily="34" charset="0"/>
              </a:defRPr>
            </a:lvl1pPr>
          </a:lstStyle>
          <a:p>
            <a:fld id="{180BB0DD-8AF4-4E7B-90FF-A0976C0607DF}" type="slidenum">
              <a:rPr lang="en-US" altLang="en-US" smtClean="0"/>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Impact"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Impact"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Impact"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Impact"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Impact"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Wife walks into the living room where her husband is reading. PAUSE</a:t>
            </a:r>
          </a:p>
          <a:p>
            <a:endParaRPr lang="en-US" altLang="en-US"/>
          </a:p>
          <a:p>
            <a:r>
              <a:rPr lang="en-US" altLang="en-US"/>
              <a:t>She leans over and says “I love you.” Nothing. She says louder. I love you.” PAUSE</a:t>
            </a:r>
          </a:p>
          <a:p>
            <a:endParaRPr lang="en-US" altLang="en-US"/>
          </a:p>
          <a:p>
            <a:r>
              <a:rPr lang="en-US" altLang="en-US"/>
              <a:t>Just like right now, complete silence. She says “YOU KNOW. I SAY I love you a LOT to you. You NEVER say I love you BACK. WHY IS THAT? Husband turns to her and says, “Look. I told you I loved you when we got married, if that should change, I’ll let you know.” Now is that enough? Of course not. If you want love TO FLOURISH you have to be reminded every so often.</a:t>
            </a:r>
          </a:p>
          <a:p>
            <a:r>
              <a:rPr lang="en-US" altLang="en-US"/>
              <a:t>FORWARD </a:t>
            </a:r>
          </a:p>
        </p:txBody>
      </p:sp>
      <p:sp>
        <p:nvSpPr>
          <p:cNvPr id="178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0827BF6A-711F-4C40-B36D-C540514FA445}" type="slidenum">
              <a:rPr lang="en-US" altLang="en-US" sz="1200">
                <a:solidFill>
                  <a:srgbClr val="000000"/>
                </a:solidFill>
                <a:latin typeface="Impact" panose="020B0806030902050204" pitchFamily="34" charset="0"/>
              </a:rPr>
              <a:pPr/>
              <a:t>3</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It’s. . . By the way, those aren’t my feet. I’m not into pedicures that much . . .  It’s when I go to the doctor for my check-up and I SAY TO HIM, Doc, before you tell me anything, I know I’m a little overweight. And he tells me, Bill, you’re not a little overweight, you ARE FAT. And if you don’t do something about it, you will die an early death. That’s when I get uncomfortable and make a change. TODAY I want to drive a belief that your team CAN deliver the World’s Best experience for your groups but in that process I am going to make you . . . </a:t>
            </a:r>
          </a:p>
          <a:p>
            <a:pPr eaLnBrk="1" hangingPunct="1"/>
            <a:r>
              <a:rPr lang="en-US" altLang="en-US" dirty="0"/>
              <a:t>FORWARD</a:t>
            </a:r>
          </a:p>
        </p:txBody>
      </p:sp>
      <p:sp>
        <p:nvSpPr>
          <p:cNvPr id="181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B91E7877-98DE-4288-84FE-F0DC9DBAD9BF}" type="slidenum">
              <a:rPr lang="en-US" altLang="en-US" sz="1200">
                <a:latin typeface="Impact" panose="020B0806030902050204" pitchFamily="34" charset="0"/>
                <a:ea typeface="MS PGothic" panose="020B0600070205080204" pitchFamily="34" charset="-128"/>
              </a:rPr>
              <a:pPr/>
              <a:t>10</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Here is a superstar. Michael Phelps. I think we’d all agree that he is the World’s Best, not only World’s Best swimmer, but World’s Best Olympian having won eight gold medals at the Beijing Olympics. Let me tell you what he does to be the World’s Best. </a:t>
            </a:r>
          </a:p>
          <a:p>
            <a:pPr eaLnBrk="1" hangingPunct="1"/>
            <a:r>
              <a:rPr lang="en-US" altLang="en-US" dirty="0"/>
              <a:t>FORWARD</a:t>
            </a:r>
          </a:p>
        </p:txBody>
      </p:sp>
      <p:sp>
        <p:nvSpPr>
          <p:cNvPr id="183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C06457B-A39D-46AB-9549-FB702B33B7CB}" type="slidenum">
              <a:rPr lang="en-US" altLang="en-US" sz="1200">
                <a:latin typeface="Impact" panose="020B0806030902050204" pitchFamily="34" charset="0"/>
                <a:ea typeface="MS PGothic" panose="020B0600070205080204" pitchFamily="34" charset="-128"/>
              </a:rPr>
              <a:pPr/>
              <a:t>29</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Every day he is in a pool. 365 days a year. His birthday, every holiday, even New Year’s Day. He is in a pool two times a day. Before a meet, he is a pool four times a day. In just one week, IN ORDER TO BE THE WORLD’S BEST, he swims 40-50, not laps, but miles, per week. Would you consider that COMMITMENT? </a:t>
            </a:r>
          </a:p>
          <a:p>
            <a:pPr eaLnBrk="1" hangingPunct="1"/>
            <a:endParaRPr lang="en-US" altLang="en-US"/>
          </a:p>
          <a:p>
            <a:pPr eaLnBrk="1" hangingPunct="1"/>
            <a:r>
              <a:rPr lang="en-US" altLang="en-US"/>
              <a:t>Then, let me make you feel a little uncomfortable. What did YOU do last week to live up to your company’s belief that you could be The World’s Best FOR THEM? . . .</a:t>
            </a:r>
          </a:p>
          <a:p>
            <a:pPr eaLnBrk="1" hangingPunct="1"/>
            <a:r>
              <a:rPr lang="en-US" altLang="en-US"/>
              <a:t>FORWARD</a:t>
            </a:r>
          </a:p>
        </p:txBody>
      </p:sp>
      <p:sp>
        <p:nvSpPr>
          <p:cNvPr id="184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38A5D466-DE58-432D-97F1-32E33C40AB0B}" type="slidenum">
              <a:rPr lang="en-US" altLang="en-US" sz="1200">
                <a:latin typeface="Impact" panose="020B0806030902050204" pitchFamily="34" charset="0"/>
                <a:ea typeface="MS PGothic" panose="020B0600070205080204" pitchFamily="34" charset="-128"/>
              </a:rPr>
              <a:pPr/>
              <a:t>30</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CA3D4538-B128-49EB-8C2B-5D3AA2373AA0}" type="slidenum">
              <a:rPr lang="en-US" altLang="en-US" sz="1200">
                <a:latin typeface="Impact" panose="020B0806030902050204" pitchFamily="34" charset="0"/>
              </a:rPr>
              <a:pPr/>
              <a:t>34</a:t>
            </a:fld>
            <a:endParaRPr lang="en-US" altLang="en-US" sz="1200" dirty="0">
              <a:latin typeface="Impact" panose="020B0806030902050204"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2C2EBAD-33BE-4B5A-9E20-E4B9B613E256}" type="slidenum">
              <a:rPr lang="en-US" altLang="en-US" sz="1200">
                <a:latin typeface="Impact" panose="020B0806030902050204" pitchFamily="34" charset="0"/>
              </a:rPr>
              <a:pPr/>
              <a:t>35</a:t>
            </a:fld>
            <a:endParaRPr lang="en-US" altLang="en-US" sz="1200" dirty="0">
              <a:latin typeface="Impact" panose="020B0806030902050204"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9EF3998-CC3C-479E-A589-A425542E2B7E}" type="slidenum">
              <a:rPr lang="en-US" altLang="en-US" sz="1200">
                <a:latin typeface="Impact" panose="020B0806030902050204" pitchFamily="34" charset="0"/>
              </a:rPr>
              <a:pPr/>
              <a:t>43</a:t>
            </a:fld>
            <a:endParaRPr lang="en-US" altLang="en-US" sz="1200">
              <a:latin typeface="Impact" panose="020B0806030902050204" pitchFamily="34"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397936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055"/>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r"/>
            <a:fld id="{0309BD29-33B9-4B77-B571-ADDFF5E908C0}" type="slidenum">
              <a:rPr lang="en-US" altLang="en-US" sz="1200">
                <a:latin typeface="Impact" panose="020B0806030902050204" pitchFamily="34" charset="0"/>
              </a:rPr>
              <a:pPr algn="r"/>
              <a:t>44</a:t>
            </a:fld>
            <a:endParaRPr lang="en-US" altLang="en-US" sz="1200">
              <a:latin typeface="Impact" panose="020B0806030902050204" pitchFamily="34"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75957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055"/>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r"/>
            <a:fld id="{136A243B-BD85-4303-B9B7-D0A8B403B37B}" type="slidenum">
              <a:rPr lang="en-US" altLang="en-US" sz="1200">
                <a:latin typeface="Impact" panose="020B0806030902050204" pitchFamily="34" charset="0"/>
              </a:rPr>
              <a:pPr algn="r"/>
              <a:t>48</a:t>
            </a:fld>
            <a:endParaRPr lang="en-US" altLang="en-US" sz="1200" dirty="0">
              <a:latin typeface="Impact" panose="020B0806030902050204"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8330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a:ln/>
        </p:spPr>
      </p:sp>
      <p:sp>
        <p:nvSpPr>
          <p:cNvPr id="252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000000"/>
                </a:solidFill>
              </a:rPr>
              <a:t>PEOPLE DON’T BUY FROM COMPANIES. PEOPLE STILL BUY FROM People they know, People they like, People they trust and People who want  their business AND</a:t>
            </a:r>
          </a:p>
          <a:p>
            <a:pPr>
              <a:spcBef>
                <a:spcPct val="0"/>
              </a:spcBef>
            </a:pPr>
            <a:r>
              <a:rPr lang="en-US" altLang="en-US"/>
              <a:t>FORWARD</a:t>
            </a:r>
          </a:p>
        </p:txBody>
      </p:sp>
      <p:sp>
        <p:nvSpPr>
          <p:cNvPr id="252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FD7D6E56-9ACC-4322-8295-BB91C4FF8703}" type="slidenum">
              <a:rPr lang="en-US" altLang="en-US" sz="1300">
                <a:solidFill>
                  <a:srgbClr val="000000"/>
                </a:solidFill>
                <a:latin typeface="Impact" panose="020B0806030902050204" pitchFamily="34" charset="0"/>
                <a:ea typeface="MS PGothic" panose="020B0600070205080204" pitchFamily="34" charset="-128"/>
              </a:rPr>
              <a:pPr/>
              <a:t>52</a:t>
            </a:fld>
            <a:endParaRPr lang="en-US" altLang="en-US" sz="1300">
              <a:solidFill>
                <a:srgbClr val="000000"/>
              </a:solidFill>
              <a:latin typeface="Impact" panose="020B0806030902050204" pitchFamily="34" charset="0"/>
              <a:ea typeface="MS PGothic" panose="020B0600070205080204" pitchFamily="34" charset="-128"/>
            </a:endParaRPr>
          </a:p>
        </p:txBody>
      </p:sp>
    </p:spTree>
    <p:extLst>
      <p:ext uri="{BB962C8B-B14F-4D97-AF65-F5344CB8AC3E}">
        <p14:creationId xmlns:p14="http://schemas.microsoft.com/office/powerpoint/2010/main" val="2568858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055"/>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r"/>
            <a:fld id="{136A243B-BD85-4303-B9B7-D0A8B403B37B}" type="slidenum">
              <a:rPr lang="en-US" altLang="en-US" sz="1200">
                <a:latin typeface="Impact" panose="020B0806030902050204" pitchFamily="34" charset="0"/>
              </a:rPr>
              <a:pPr algn="r"/>
              <a:t>54</a:t>
            </a:fld>
            <a:endParaRPr lang="en-US" altLang="en-US" sz="1200" dirty="0">
              <a:latin typeface="Impact" panose="020B0806030902050204"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4064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055"/>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r"/>
            <a:fld id="{136A243B-BD85-4303-B9B7-D0A8B403B37B}" type="slidenum">
              <a:rPr lang="en-US" altLang="en-US" sz="1200">
                <a:latin typeface="Impact" panose="020B0806030902050204" pitchFamily="34" charset="0"/>
              </a:rPr>
              <a:pPr algn="r"/>
              <a:t>55</a:t>
            </a:fld>
            <a:endParaRPr lang="en-US" altLang="en-US" sz="1200" dirty="0">
              <a:latin typeface="Impact" panose="020B0806030902050204"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00381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a:ln/>
        </p:spPr>
      </p:sp>
      <p:sp>
        <p:nvSpPr>
          <p:cNvPr id="253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Everyone knows George Washington. Who was #4? </a:t>
            </a:r>
          </a:p>
          <a:p>
            <a:pPr eaLnBrk="1" hangingPunct="1"/>
            <a:r>
              <a:rPr lang="en-US" altLang="en-US"/>
              <a:t>FORWARD</a:t>
            </a:r>
          </a:p>
        </p:txBody>
      </p:sp>
      <p:sp>
        <p:nvSpPr>
          <p:cNvPr id="253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C57BDA85-3E83-4241-9D22-B32AE29E753A}" type="slidenum">
              <a:rPr lang="en-US" altLang="en-US" sz="1300">
                <a:solidFill>
                  <a:srgbClr val="000000"/>
                </a:solidFill>
                <a:latin typeface="Impact" panose="020B0806030902050204" pitchFamily="34" charset="0"/>
              </a:rPr>
              <a:pPr/>
              <a:t>64</a:t>
            </a:fld>
            <a:endParaRPr lang="en-US" altLang="en-US" sz="13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1794601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a:ln/>
        </p:spPr>
      </p:sp>
      <p:sp>
        <p:nvSpPr>
          <p:cNvPr id="254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James Madison. Who was the first person on the moon. Pause </a:t>
            </a:r>
          </a:p>
          <a:p>
            <a:pPr eaLnBrk="1" hangingPunct="1"/>
            <a:r>
              <a:rPr lang="en-US" altLang="en-US"/>
              <a:t>FORWARD</a:t>
            </a:r>
          </a:p>
        </p:txBody>
      </p:sp>
      <p:sp>
        <p:nvSpPr>
          <p:cNvPr id="254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27C562EB-59EB-4F7F-B905-6BF270E75F60}" type="slidenum">
              <a:rPr lang="en-US" altLang="en-US" sz="1300">
                <a:solidFill>
                  <a:srgbClr val="000000"/>
                </a:solidFill>
                <a:latin typeface="Impact" panose="020B0806030902050204" pitchFamily="34" charset="0"/>
              </a:rPr>
              <a:pPr/>
              <a:t>65</a:t>
            </a:fld>
            <a:endParaRPr lang="en-US" altLang="en-US" sz="13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243399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a:ln/>
        </p:spPr>
      </p:sp>
      <p:sp>
        <p:nvSpPr>
          <p:cNvPr id="256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Everyone knows Neil Armstrong. Who was #4? I’ll even show you his picture.</a:t>
            </a:r>
          </a:p>
          <a:p>
            <a:pPr eaLnBrk="1" hangingPunct="1"/>
            <a:r>
              <a:rPr lang="en-US" altLang="en-US"/>
              <a:t>FORWARD</a:t>
            </a:r>
          </a:p>
        </p:txBody>
      </p:sp>
      <p:sp>
        <p:nvSpPr>
          <p:cNvPr id="256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53C8ECD1-F139-4ED9-BCB6-EAB4A1CF1B15}" type="slidenum">
              <a:rPr lang="en-US" altLang="en-US" sz="1300">
                <a:solidFill>
                  <a:srgbClr val="000000"/>
                </a:solidFill>
                <a:latin typeface="Impact" panose="020B0806030902050204" pitchFamily="34" charset="0"/>
              </a:rPr>
              <a:pPr/>
              <a:t>66</a:t>
            </a:fld>
            <a:endParaRPr lang="en-US" altLang="en-US" sz="13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3667385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Image Placeholder 1"/>
          <p:cNvSpPr>
            <a:spLocks noGrp="1" noRot="1" noChangeAspect="1" noTextEdit="1"/>
          </p:cNvSpPr>
          <p:nvPr>
            <p:ph type="sldImg"/>
          </p:nvPr>
        </p:nvSpPr>
        <p:spPr>
          <a:ln/>
        </p:spPr>
      </p:sp>
      <p:sp>
        <p:nvSpPr>
          <p:cNvPr id="257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Anybody recognize Alan Bean. No one remembers #4. So if you’re not #1, you don’t command market share and you may not even get mentioned when someone is thinking about your product or service. Now some of you may have said to yourself, “Oh I’ve heard of Alan Bean before.” But is that the kind of reputation you want, where someone has to jog a customer’s memory to get your company to be mentioned? Or do you want to be #1 where everyone is talking about you?</a:t>
            </a:r>
          </a:p>
          <a:p>
            <a:pPr eaLnBrk="1" hangingPunct="1"/>
            <a:r>
              <a:rPr lang="en-US" altLang="en-US"/>
              <a:t>FORWARD</a:t>
            </a:r>
          </a:p>
        </p:txBody>
      </p:sp>
      <p:sp>
        <p:nvSpPr>
          <p:cNvPr id="257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8B1EC67-F3A0-4226-B982-EB04DE16F9F9}" type="slidenum">
              <a:rPr lang="en-US" altLang="en-US" sz="1300">
                <a:solidFill>
                  <a:srgbClr val="000000"/>
                </a:solidFill>
                <a:latin typeface="Impact" panose="020B0806030902050204" pitchFamily="34" charset="0"/>
              </a:rPr>
              <a:pPr/>
              <a:t>67</a:t>
            </a:fld>
            <a:endParaRPr lang="en-US" altLang="en-US" sz="13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2069055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When I say County Fair what do you REMEMBER and FEEL about that experience.</a:t>
            </a:r>
          </a:p>
          <a:p>
            <a:pPr eaLnBrk="1" hangingPunct="1"/>
            <a:r>
              <a:rPr lang="en-US" altLang="en-US"/>
              <a:t>If I said what do the grounds look like at the County Fair, what is your PERCEPTION?</a:t>
            </a:r>
          </a:p>
          <a:p>
            <a:pPr eaLnBrk="1" hangingPunct="1"/>
            <a:r>
              <a:rPr lang="en-US" altLang="en-US"/>
              <a:t>You can see the HALF EATEN corn cobs and the cotton candy sticks on the grounds. What if I said COUNTY FAIR restrooms? </a:t>
            </a:r>
          </a:p>
          <a:p>
            <a:pPr eaLnBrk="1" hangingPunct="1"/>
            <a:r>
              <a:rPr lang="en-US" altLang="en-US"/>
              <a:t>FORWARD</a:t>
            </a:r>
          </a:p>
        </p:txBody>
      </p:sp>
      <p:sp>
        <p:nvSpPr>
          <p:cNvPr id="190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00F227F-FF41-49FB-A165-3B79A23FB57B}" type="slidenum">
              <a:rPr lang="en-US" altLang="en-US" sz="1200">
                <a:latin typeface="Impact" panose="020B0806030902050204" pitchFamily="34" charset="0"/>
                <a:ea typeface="MS PGothic" panose="020B0600070205080204" pitchFamily="34" charset="-128"/>
              </a:rPr>
              <a:pPr/>
              <a:t>75</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You’re probably remember someone saying BEFORE you left home, “Go now, because you don’t want to go when you are at the fair.” You DON’T want to see what’s behind door #2.</a:t>
            </a:r>
          </a:p>
          <a:p>
            <a:r>
              <a:rPr lang="en-US" altLang="en-US"/>
              <a:t>What about if I said, County FAIR Ride operator. What is your perception. Probably something like this .  </a:t>
            </a:r>
          </a:p>
          <a:p>
            <a:r>
              <a:rPr lang="en-US" altLang="en-US"/>
              <a:t>FORWARD</a:t>
            </a:r>
          </a:p>
        </p:txBody>
      </p:sp>
      <p:sp>
        <p:nvSpPr>
          <p:cNvPr id="191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8F070EB1-12E0-4554-A578-4ECBFFC15D56}" type="slidenum">
              <a:rPr lang="en-US" altLang="en-US" sz="1200">
                <a:latin typeface="Impact" panose="020B0806030902050204" pitchFamily="34" charset="0"/>
                <a:ea typeface="MS PGothic" panose="020B0600070205080204" pitchFamily="34" charset="-128"/>
              </a:rPr>
              <a:pPr/>
              <a:t>76</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(Count one second then . . .)</a:t>
            </a:r>
          </a:p>
          <a:p>
            <a:pPr eaLnBrk="1" hangingPunct="1"/>
            <a:r>
              <a:rPr lang="en-US" altLang="en-US"/>
              <a:t>FORWARD</a:t>
            </a:r>
          </a:p>
        </p:txBody>
      </p:sp>
      <p:sp>
        <p:nvSpPr>
          <p:cNvPr id="192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F3B7EECB-6F91-4343-B480-3340F15DEB07}" type="slidenum">
              <a:rPr lang="en-US" altLang="en-US" sz="1200">
                <a:latin typeface="Impact" panose="020B0806030902050204" pitchFamily="34" charset="0"/>
                <a:ea typeface="MS PGothic" panose="020B0600070205080204" pitchFamily="34" charset="-128"/>
              </a:rPr>
              <a:pPr/>
              <a:t>77</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a:ln/>
        </p:spPr>
      </p:sp>
      <p:sp>
        <p:nvSpPr>
          <p:cNvPr id="193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CLICK FOR EFFECT</a:t>
            </a:r>
          </a:p>
          <a:p>
            <a:pPr eaLnBrk="1" hangingPunct="1"/>
            <a:r>
              <a:rPr lang="en-US" altLang="en-US"/>
              <a:t>Now I say to you Disney and I say the same three things. What do the grounds look like? </a:t>
            </a:r>
          </a:p>
          <a:p>
            <a:pPr eaLnBrk="1" hangingPunct="1"/>
            <a:r>
              <a:rPr lang="en-US" altLang="en-US"/>
              <a:t>FORWARD</a:t>
            </a:r>
          </a:p>
        </p:txBody>
      </p:sp>
      <p:sp>
        <p:nvSpPr>
          <p:cNvPr id="193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3D86E128-3C9B-49E0-A748-A27DDC66F93B}" type="slidenum">
              <a:rPr lang="en-US" altLang="en-US" sz="1200">
                <a:latin typeface="Impact" panose="020B0806030902050204" pitchFamily="34" charset="0"/>
                <a:ea typeface="MS PGothic" panose="020B0600070205080204" pitchFamily="34" charset="-128"/>
              </a:rPr>
              <a:pPr/>
              <a:t>78</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You can picture the hedge that’s cut to look like Mickey Mouse. What do the restrooms look like? I’ve done this presentation for 1000’s of people and no one has ever said that the restrooms were dirty. What about the ride operator. Let me tell you what the grooming standard is for a male ride operator at Disney. Hair can not touch the back of the collar in a standing position. No facial hair except a moustache and if you have a moustache it has to be trimmed above the lip. No VISIBLE body tattoos or body piercings of any kind, including a pierced tongue. Why is that? </a:t>
            </a:r>
          </a:p>
          <a:p>
            <a:r>
              <a:rPr lang="en-US" altLang="en-US"/>
              <a:t>FORWARD</a:t>
            </a:r>
          </a:p>
        </p:txBody>
      </p:sp>
      <p:sp>
        <p:nvSpPr>
          <p:cNvPr id="194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074A6B4-C03E-4473-B18E-858A885A73CD}" type="slidenum">
              <a:rPr lang="en-US" altLang="en-US" sz="1200">
                <a:latin typeface="Impact" panose="020B0806030902050204" pitchFamily="34" charset="0"/>
                <a:ea typeface="MS PGothic" panose="020B0600070205080204" pitchFamily="34" charset="-128"/>
              </a:rPr>
              <a:pPr/>
              <a:t>79</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Because Disney understands their customer. When mom and dad and the kids are in Orlando deciding to go to Universal, Sea World or Disney, who chooses? Mom or Dad? Mom. Disney knows that the mother is the decision maker. And what are the two things important to the MOM when bringing her children to an unfamiliar place? #1 is SAFETY. So that is why EVERYONE at Disney is dressed in </a:t>
            </a:r>
            <a:r>
              <a:rPr lang="en-US" altLang="en-US" dirty="0" err="1"/>
              <a:t>costNorthwoode</a:t>
            </a:r>
            <a:r>
              <a:rPr lang="en-US" altLang="en-US" dirty="0"/>
              <a:t> so that if a child gets lost, he or she will gravitate to someone in </a:t>
            </a:r>
            <a:r>
              <a:rPr lang="en-US" altLang="en-US" dirty="0" err="1"/>
              <a:t>costNorthwoode</a:t>
            </a:r>
            <a:r>
              <a:rPr lang="en-US" altLang="en-US" dirty="0"/>
              <a:t> instead of someone dressed like US on vacation. What’s #2 important to Mom - Cleanliness. That’s why Disney makes sure that their restrooms are immaculate. And WHY the strict grooming standard? </a:t>
            </a:r>
          </a:p>
          <a:p>
            <a:r>
              <a:rPr lang="en-US" altLang="en-US" dirty="0"/>
              <a:t>FORWARD</a:t>
            </a:r>
          </a:p>
        </p:txBody>
      </p:sp>
      <p:sp>
        <p:nvSpPr>
          <p:cNvPr id="195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BDB7708C-EA87-4000-85B1-3653D2512E15}" type="slidenum">
              <a:rPr lang="en-US" altLang="en-US" sz="1200">
                <a:latin typeface="Impact" panose="020B0806030902050204" pitchFamily="34" charset="0"/>
                <a:ea typeface="MS PGothic" panose="020B0600070205080204" pitchFamily="34" charset="-128"/>
              </a:rPr>
              <a:pPr/>
              <a:t>81</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Because Disney knows that if you aren’t being brought to Disney by your parents, you’re being brought by your GRANDPARENTS. Ask any grandparent, would you mind leaving your grandchild with that employee, you see, the one over there with the long hair, tattoos and body piercings, what is Grandma going to say? “No way, if he’s not ON drugs, he’s probably selling drugs.” That employee could be THE MOST POLITE person, but it doesn’t matter. All that matters is how Grandma FEELS. And HER FEELINGS ARE HER FACTS. </a:t>
            </a:r>
          </a:p>
          <a:p>
            <a:r>
              <a:rPr lang="en-US" altLang="en-US"/>
              <a:t>FORWARD</a:t>
            </a:r>
          </a:p>
        </p:txBody>
      </p:sp>
      <p:sp>
        <p:nvSpPr>
          <p:cNvPr id="196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6237797E-FE58-48BE-9EB3-BE03B68353C3}" type="slidenum">
              <a:rPr lang="en-US" altLang="en-US" sz="1200">
                <a:latin typeface="Impact" panose="020B0806030902050204" pitchFamily="34" charset="0"/>
                <a:ea typeface="MS PGothic" panose="020B0600070205080204" pitchFamily="34" charset="-128"/>
              </a:rPr>
              <a:pPr/>
              <a:t>82</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a:ln/>
        </p:spPr>
      </p:sp>
      <p:sp>
        <p:nvSpPr>
          <p:cNvPr id="233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You also have to define the performance tips.  Especially appearance. Perception is reality. So I say to you that I want to GIVE YOU THE PERCEPTION of PROFESSIONALISM. And I walk out looking like this</a:t>
            </a:r>
          </a:p>
          <a:p>
            <a:r>
              <a:rPr lang="en-US" altLang="en-US" dirty="0"/>
              <a:t>CLICK FOR EFFECT.</a:t>
            </a:r>
          </a:p>
          <a:p>
            <a:r>
              <a:rPr lang="en-US" altLang="en-US" dirty="0"/>
              <a:t>Yes or no. Yes, of course. Boy, if you were hesitating . . . What a tough crowd. But what if I came out dressed like this. </a:t>
            </a:r>
          </a:p>
          <a:p>
            <a:r>
              <a:rPr lang="en-US" altLang="en-US" dirty="0"/>
              <a:t>CLICK FOR EFFECT.</a:t>
            </a:r>
          </a:p>
          <a:p>
            <a:r>
              <a:rPr lang="en-US" altLang="en-US" dirty="0"/>
              <a:t>A whole different perception. By the way, that is me. The housekeepers claimed that the dress, although cut two inches below the knee was too short. I said, that’s not true. And they said “well, why don’t you try it then.” So I did for a day and worked as a housekeeper They did prove that the dress is too short by showing me those pictures. I just am not going to show them to you.</a:t>
            </a:r>
          </a:p>
          <a:p>
            <a:r>
              <a:rPr lang="en-US" altLang="en-US" dirty="0"/>
              <a:t>FORWARD</a:t>
            </a:r>
          </a:p>
          <a:p>
            <a:endParaRPr lang="en-US" altLang="en-US" dirty="0"/>
          </a:p>
        </p:txBody>
      </p:sp>
      <p:sp>
        <p:nvSpPr>
          <p:cNvPr id="233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1CC4A779-4B57-4854-A0D9-F53A9E40B13B}" type="slidenum">
              <a:rPr lang="en-US" altLang="en-US" sz="1200">
                <a:solidFill>
                  <a:srgbClr val="000000"/>
                </a:solidFill>
                <a:latin typeface="Impact" panose="020B0806030902050204" pitchFamily="34" charset="0"/>
              </a:rPr>
              <a:pPr/>
              <a:t>89</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a:ln/>
        </p:spPr>
      </p:sp>
      <p:sp>
        <p:nvSpPr>
          <p:cNvPr id="234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Your appearance should BE A REFLECTION of your professionalism, not your personal style. But Bill, I like my black fingernail polish. Yes, but some of our customers may not. </a:t>
            </a:r>
          </a:p>
          <a:p>
            <a:r>
              <a:rPr lang="en-US" altLang="en-US" dirty="0"/>
              <a:t>FORWARD</a:t>
            </a:r>
          </a:p>
          <a:p>
            <a:endParaRPr lang="en-US" altLang="en-US" dirty="0"/>
          </a:p>
        </p:txBody>
      </p:sp>
      <p:sp>
        <p:nvSpPr>
          <p:cNvPr id="234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309BA249-C855-448A-948C-D6E69DEBCD05}" type="slidenum">
              <a:rPr lang="en-US" altLang="en-US" sz="1200">
                <a:solidFill>
                  <a:srgbClr val="000000"/>
                </a:solidFill>
                <a:latin typeface="Impact" panose="020B0806030902050204" pitchFamily="34" charset="0"/>
              </a:rPr>
              <a:pPr/>
              <a:t>90</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319188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a:ln/>
        </p:spPr>
      </p:sp>
      <p:sp>
        <p:nvSpPr>
          <p:cNvPr id="235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Appearance is not just what you look like. It is also about all this: </a:t>
            </a:r>
          </a:p>
          <a:p>
            <a:r>
              <a:rPr lang="en-US" altLang="en-US"/>
              <a:t>Eye Contact.</a:t>
            </a:r>
          </a:p>
          <a:p>
            <a:r>
              <a:rPr lang="en-US" altLang="en-US"/>
              <a:t>Smile.</a:t>
            </a:r>
          </a:p>
          <a:p>
            <a:r>
              <a:rPr lang="en-US" altLang="en-US"/>
              <a:t>Dress for the job you want, not he job you have.</a:t>
            </a:r>
          </a:p>
          <a:p>
            <a:r>
              <a:rPr lang="en-US" altLang="en-US"/>
              <a:t>Appropriate tone of voice.</a:t>
            </a:r>
          </a:p>
          <a:p>
            <a:r>
              <a:rPr lang="en-US" altLang="en-US"/>
              <a:t>Proper body language.</a:t>
            </a:r>
          </a:p>
          <a:p>
            <a:r>
              <a:rPr lang="en-US" altLang="en-US"/>
              <a:t>Simple manners.</a:t>
            </a:r>
          </a:p>
          <a:p>
            <a:r>
              <a:rPr lang="en-US" altLang="en-US"/>
              <a:t>I am going to focus on two</a:t>
            </a:r>
          </a:p>
          <a:p>
            <a:r>
              <a:rPr lang="en-US" altLang="en-US"/>
              <a:t>FORWARD</a:t>
            </a:r>
          </a:p>
          <a:p>
            <a:endParaRPr lang="en-US" altLang="en-US"/>
          </a:p>
        </p:txBody>
      </p:sp>
      <p:sp>
        <p:nvSpPr>
          <p:cNvPr id="235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AB4E39EA-A62D-4B50-AA3C-AAFFF80E6764}" type="slidenum">
              <a:rPr lang="en-US" altLang="en-US" sz="1200">
                <a:solidFill>
                  <a:srgbClr val="000000"/>
                </a:solidFill>
                <a:latin typeface="Impact" panose="020B0806030902050204" pitchFamily="34" charset="0"/>
              </a:rPr>
              <a:pPr/>
              <a:t>91</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ln/>
        </p:spPr>
      </p:sp>
      <p:sp>
        <p:nvSpPr>
          <p:cNvPr id="197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000000"/>
                </a:solidFill>
              </a:rPr>
              <a:t>PEOPLE DON’T BUY FROM COMPANIES. PEOPLE STILL BUY FROM People they know, People they like, People they trust and People who want  their business AND</a:t>
            </a:r>
          </a:p>
          <a:p>
            <a:pPr>
              <a:spcBef>
                <a:spcPct val="0"/>
              </a:spcBef>
            </a:pPr>
            <a:r>
              <a:rPr lang="en-US" altLang="en-US"/>
              <a:t>FORWARD</a:t>
            </a:r>
          </a:p>
        </p:txBody>
      </p:sp>
      <p:sp>
        <p:nvSpPr>
          <p:cNvPr id="197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25AB45E4-AA3B-49DB-AEBC-27A4891812D5}" type="slidenum">
              <a:rPr lang="en-US" altLang="en-US" sz="1200">
                <a:latin typeface="Impact" panose="020B0806030902050204" pitchFamily="34" charset="0"/>
                <a:ea typeface="MS PGothic" panose="020B0600070205080204" pitchFamily="34" charset="-128"/>
              </a:rPr>
              <a:pPr/>
              <a:t>92</a:t>
            </a:fld>
            <a:endParaRPr lang="en-US" altLang="en-US" sz="1200" dirty="0">
              <a:latin typeface="Impact" panose="020B0806030902050204" pitchFamily="34" charset="0"/>
              <a:ea typeface="MS PGothic"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a:ln/>
        </p:spPr>
      </p:sp>
      <p:sp>
        <p:nvSpPr>
          <p:cNvPr id="239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People buy from people they like. A smile drives the perception of likeability. How can you show a Duchenne smile?</a:t>
            </a:r>
          </a:p>
          <a:p>
            <a:r>
              <a:rPr lang="en-US" altLang="en-US" dirty="0"/>
              <a:t>CLICK FOR EFFECT</a:t>
            </a:r>
          </a:p>
          <a:p>
            <a:r>
              <a:rPr lang="en-US" altLang="en-US" dirty="0"/>
              <a:t>When someone asks you “How are you?” establish eye contact, look right at him or her, and say “Great!!!”</a:t>
            </a:r>
          </a:p>
          <a:p>
            <a:endParaRPr lang="en-US" altLang="en-US" dirty="0"/>
          </a:p>
          <a:p>
            <a:r>
              <a:rPr lang="en-US" altLang="en-US" dirty="0"/>
              <a:t>YOU SEE, you can’t help showing your teeth and driving a Duchenne smile when you say Great!! Act it like you mean it and you will make your customer feel better, too. In fact, I believe this is such a strong driver of emotional connection that I will tell you that YOU WILL NOT BE ABLE TO SLEEP TONIGHT unless you remember tomorrow morning after you brush your teeth, look in the mirror, say three times. GREAT ! Great ! Great! You’ll get to see what that looks like and feel like. Imagine if you had your whole team together listening to this and tomorrow morning you all say it like you mean it when someone asks you How are you? What kind of day would your team have? Great! What kind of day would your customers calling you have that day? Great!</a:t>
            </a:r>
          </a:p>
          <a:p>
            <a:endParaRPr lang="en-US" altLang="en-US" dirty="0"/>
          </a:p>
          <a:p>
            <a:r>
              <a:rPr lang="en-US" altLang="en-US" dirty="0"/>
              <a:t>By the way, can you hear a smile over the phone? Of course you can. In our reservations center, we put a small mirror in front of every agent that said, “Remember, when you pick up this phone, YOU ARE THE COMPANY, smile, and think “Great!”</a:t>
            </a:r>
          </a:p>
          <a:p>
            <a:r>
              <a:rPr lang="en-US" altLang="en-US" dirty="0"/>
              <a:t>Remember, you will not be able to sleep tonight . . . </a:t>
            </a:r>
          </a:p>
          <a:p>
            <a:r>
              <a:rPr lang="en-US" altLang="en-US" dirty="0"/>
              <a:t>FORWARD</a:t>
            </a:r>
          </a:p>
          <a:p>
            <a:endParaRPr lang="en-US" altLang="en-US" dirty="0"/>
          </a:p>
        </p:txBody>
      </p:sp>
      <p:sp>
        <p:nvSpPr>
          <p:cNvPr id="239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CD474466-CDF5-4A1B-97CC-ADDE206DAAE8}" type="slidenum">
              <a:rPr lang="en-US" altLang="en-US" sz="1200">
                <a:solidFill>
                  <a:srgbClr val="000000"/>
                </a:solidFill>
                <a:latin typeface="Impact" panose="020B0806030902050204" pitchFamily="34" charset="0"/>
              </a:rPr>
              <a:pPr/>
              <a:t>93</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a:ln/>
        </p:spPr>
      </p:sp>
      <p:sp>
        <p:nvSpPr>
          <p:cNvPr id="238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is Mari Smith. Another sidebar. Mari Smith is the queen of Facebook marketing and she put out a book just last week that I also highly recommend about Relationship Marketing. </a:t>
            </a:r>
          </a:p>
          <a:p>
            <a:r>
              <a:rPr lang="en-US" altLang="en-US"/>
              <a:t>CLECK FOR EFFECT</a:t>
            </a:r>
          </a:p>
          <a:p>
            <a:r>
              <a:rPr lang="en-US" altLang="en-US"/>
              <a:t>But do you see her crows feet. Turns out that A crows feet smile is considered the real SPONTANEOUS, genuine smile.</a:t>
            </a:r>
          </a:p>
          <a:p>
            <a:r>
              <a:rPr lang="en-US" altLang="en-US"/>
              <a:t>And there is a benefit for you as well. A 30-year long study found that women who displayed the Duchenne smile in their college yearbook photos had greater levels of well-being and marital satisfaction three decades later. For the men, another study found that professional baseball players who sported Duchenne smiles in their yearbook photo were only half as likely to die, in any given year, as those who had not. So forget the botox and spread the Duchenne smile.</a:t>
            </a:r>
          </a:p>
          <a:p>
            <a:r>
              <a:rPr lang="en-US" altLang="en-US"/>
              <a:t>FORWARD</a:t>
            </a:r>
          </a:p>
        </p:txBody>
      </p:sp>
      <p:sp>
        <p:nvSpPr>
          <p:cNvPr id="238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B4A17D8B-BC1C-411A-A205-BC75A4877B35}" type="slidenum">
              <a:rPr lang="en-US" altLang="en-US" sz="1200">
                <a:solidFill>
                  <a:srgbClr val="000000"/>
                </a:solidFill>
                <a:latin typeface="Impact" panose="020B0806030902050204" pitchFamily="34" charset="0"/>
              </a:rPr>
              <a:pPr/>
              <a:t>94</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a:ln/>
        </p:spPr>
      </p:sp>
      <p:sp>
        <p:nvSpPr>
          <p:cNvPr id="237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Everything Speaks. You have to pay attention to EVEN the smallest detail. Get rid of ANY dissatisfiers, no matter how small. Continually ask yourself WWWBLL, WWWBLL, what would World’s Best look like and work hard to deliver that. </a:t>
            </a:r>
          </a:p>
          <a:p>
            <a:pPr eaLnBrk="1" hangingPunct="1"/>
            <a:r>
              <a:rPr lang="en-US" altLang="en-US"/>
              <a:t>FORWARD</a:t>
            </a:r>
          </a:p>
        </p:txBody>
      </p:sp>
      <p:sp>
        <p:nvSpPr>
          <p:cNvPr id="237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3AB2AE64-FBD5-49C9-8438-E09BBB615EB8}" type="slidenum">
              <a:rPr lang="en-US" altLang="en-US" sz="1200">
                <a:solidFill>
                  <a:srgbClr val="000000"/>
                </a:solidFill>
                <a:latin typeface="Impact" panose="020B0806030902050204" pitchFamily="34" charset="0"/>
              </a:rPr>
              <a:pPr/>
              <a:t>95</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p:cNvSpPr>
            <a:spLocks noGrp="1" noRot="1" noChangeAspect="1" noTextEdit="1"/>
          </p:cNvSpPr>
          <p:nvPr>
            <p:ph type="sldImg"/>
          </p:nvPr>
        </p:nvSpPr>
        <p:spPr>
          <a:ln/>
        </p:spPr>
      </p:sp>
      <p:sp>
        <p:nvSpPr>
          <p:cNvPr id="240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Other performance tips that should be in the customer service handbook are the scripts to include the Forbidden Phrases.</a:t>
            </a:r>
          </a:p>
          <a:p>
            <a:r>
              <a:rPr lang="en-US" altLang="en-US"/>
              <a:t>Okay. Is the World’s Best “okay”. Of course not. Very good. Absolutely. My pleasure. But NEVER Okay.”</a:t>
            </a:r>
          </a:p>
          <a:p>
            <a:r>
              <a:rPr lang="en-US" altLang="en-US"/>
              <a:t>No problem. You know what the customer is hearing? You weren’t as much of a problem as I thought you’d be.</a:t>
            </a:r>
          </a:p>
          <a:p>
            <a:r>
              <a:rPr lang="en-US" altLang="en-US"/>
              <a:t>Transfer . .  Let me transfer you to voice mail oblivion, you’ll never hear a live voice again. Let me connect you . . </a:t>
            </a:r>
          </a:p>
          <a:p>
            <a:r>
              <a:rPr lang="en-US" altLang="en-US"/>
              <a:t>You’ll have to . . .  Does your customer have to do anything?    </a:t>
            </a:r>
          </a:p>
          <a:p>
            <a:r>
              <a:rPr lang="en-US" altLang="en-US"/>
              <a:t>May I help you? Of course, I need help or they wouldn’t be standing in front of you? HOW may I help you?</a:t>
            </a:r>
          </a:p>
          <a:p>
            <a:r>
              <a:rPr lang="en-US" altLang="en-US"/>
              <a:t>FORWARD</a:t>
            </a:r>
          </a:p>
          <a:p>
            <a:endParaRPr lang="en-US" altLang="en-US"/>
          </a:p>
        </p:txBody>
      </p:sp>
      <p:sp>
        <p:nvSpPr>
          <p:cNvPr id="240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390DB4B2-6A66-4C6A-8186-0AC5CEAEE8FF}" type="slidenum">
              <a:rPr lang="en-US" altLang="en-US" sz="1200">
                <a:solidFill>
                  <a:srgbClr val="000000"/>
                </a:solidFill>
                <a:latin typeface="Impact" panose="020B0806030902050204" pitchFamily="34" charset="0"/>
              </a:rPr>
              <a:pPr/>
              <a:t>96</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p:cNvSpPr>
            <a:spLocks noGrp="1" noRot="1" noChangeAspect="1" noTextEdit="1"/>
          </p:cNvSpPr>
          <p:nvPr>
            <p:ph type="sldImg"/>
          </p:nvPr>
        </p:nvSpPr>
        <p:spPr>
          <a:ln/>
        </p:spPr>
      </p:sp>
      <p:sp>
        <p:nvSpPr>
          <p:cNvPr id="241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That happens all the time. The hotel didn’t have the most recent rooming list. That happens all the time with that hotel. Well, if it happens all the time, why don’t you fix it.</a:t>
            </a:r>
          </a:p>
          <a:p>
            <a:r>
              <a:rPr lang="en-US" altLang="en-US"/>
              <a:t>The policy is . . .  Be Your Customer. What do you think when you hear the word policy. What you’re about to tell me, I’m just going to like. JUST DON’T USE THE WORD POLICY. </a:t>
            </a:r>
          </a:p>
          <a:p>
            <a:r>
              <a:rPr lang="en-US" altLang="en-US"/>
              <a:t>To be honest with you . . . because I lie to you the rest of the time</a:t>
            </a:r>
          </a:p>
          <a:p>
            <a:r>
              <a:rPr lang="en-US" altLang="en-US"/>
              <a:t>I think . . . I believe . . .</a:t>
            </a:r>
          </a:p>
          <a:p>
            <a:r>
              <a:rPr lang="en-US" altLang="en-US"/>
              <a:t>Do you know what the customer is hearing. “I have no clue. Here is my best guess.”</a:t>
            </a:r>
          </a:p>
          <a:p>
            <a:r>
              <a:rPr lang="en-US" altLang="en-US"/>
              <a:t>FORWARD</a:t>
            </a:r>
          </a:p>
          <a:p>
            <a:endParaRPr lang="en-US" altLang="en-US"/>
          </a:p>
        </p:txBody>
      </p:sp>
      <p:sp>
        <p:nvSpPr>
          <p:cNvPr id="241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E5A76548-9AB0-48DD-9176-3658ACF454F3}" type="slidenum">
              <a:rPr lang="en-US" altLang="en-US" sz="1200">
                <a:solidFill>
                  <a:srgbClr val="000000"/>
                </a:solidFill>
                <a:latin typeface="Impact" panose="020B0806030902050204" pitchFamily="34" charset="0"/>
              </a:rPr>
              <a:pPr/>
              <a:t>97</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p:cNvSpPr>
            <a:spLocks noGrp="1" noRot="1" noChangeAspect="1" noTextEdit="1"/>
          </p:cNvSpPr>
          <p:nvPr>
            <p:ph type="sldImg"/>
          </p:nvPr>
        </p:nvSpPr>
        <p:spPr>
          <a:ln/>
        </p:spPr>
      </p:sp>
      <p:sp>
        <p:nvSpPr>
          <p:cNvPr id="267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Start BY removing all the dissatisfiers.</a:t>
            </a:r>
          </a:p>
          <a:p>
            <a:pPr eaLnBrk="1" hangingPunct="1"/>
            <a:r>
              <a:rPr lang="en-US" altLang="en-US"/>
              <a:t>FORWARD</a:t>
            </a:r>
          </a:p>
        </p:txBody>
      </p:sp>
      <p:sp>
        <p:nvSpPr>
          <p:cNvPr id="267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CF42B4CB-9B13-4EEC-8F5E-4AB7CB8E6A71}" type="slidenum">
              <a:rPr lang="en-US" altLang="en-US" sz="1300">
                <a:solidFill>
                  <a:srgbClr val="000000"/>
                </a:solidFill>
                <a:latin typeface="Impact" panose="020B0806030902050204" pitchFamily="34" charset="0"/>
              </a:rPr>
              <a:pPr/>
              <a:t>105</a:t>
            </a:fld>
            <a:endParaRPr lang="en-US" altLang="en-US" sz="1300">
              <a:solidFill>
                <a:srgbClr val="000000"/>
              </a:solidFill>
              <a:latin typeface="Impact" panose="020B0806030902050204" pitchFamily="34" charset="0"/>
            </a:endParaRPr>
          </a:p>
        </p:txBody>
      </p:sp>
    </p:spTree>
    <p:extLst>
      <p:ext uri="{BB962C8B-B14F-4D97-AF65-F5344CB8AC3E}">
        <p14:creationId xmlns:p14="http://schemas.microsoft.com/office/powerpoint/2010/main" val="506144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Calgon moment, bubble bath surrounded by candles, listening to Kenny G. So I tell you I’ll get you the candles and I go out and get these. . . </a:t>
            </a:r>
          </a:p>
          <a:p>
            <a:pPr eaLnBrk="1" hangingPunct="1"/>
            <a:r>
              <a:rPr lang="en-US" altLang="en-US"/>
              <a:t>FORWARD</a:t>
            </a:r>
          </a:p>
        </p:txBody>
      </p:sp>
      <p:sp>
        <p:nvSpPr>
          <p:cNvPr id="198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FD8A21AF-B70A-4083-ADC7-EAF60118AF77}" type="slidenum">
              <a:rPr lang="en-US" altLang="en-US" sz="1200">
                <a:solidFill>
                  <a:srgbClr val="000000"/>
                </a:solidFill>
                <a:latin typeface="Impact" panose="020B0806030902050204" pitchFamily="34" charset="0"/>
              </a:rPr>
              <a:pPr/>
              <a:t>107</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a:ln/>
        </p:spPr>
      </p:sp>
      <p:sp>
        <p:nvSpPr>
          <p:cNvPr id="202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Priceless. How much was it again? </a:t>
            </a:r>
          </a:p>
          <a:p>
            <a:pPr eaLnBrk="1" hangingPunct="1"/>
            <a:r>
              <a:rPr lang="en-US" altLang="en-US"/>
              <a:t>FORWARD</a:t>
            </a:r>
          </a:p>
        </p:txBody>
      </p:sp>
      <p:sp>
        <p:nvSpPr>
          <p:cNvPr id="202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5C4FB0F4-0E7F-41D7-8D65-8517F7B8CA50}" type="slidenum">
              <a:rPr lang="en-US" altLang="en-US" sz="1200">
                <a:solidFill>
                  <a:srgbClr val="000000"/>
                </a:solidFill>
                <a:latin typeface="Impact" panose="020B0806030902050204" pitchFamily="34" charset="0"/>
              </a:rPr>
              <a:pPr/>
              <a:t>108</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a:ln/>
        </p:spPr>
      </p:sp>
      <p:sp>
        <p:nvSpPr>
          <p:cNvPr id="203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Priceless. So I only have one question for you? </a:t>
            </a:r>
          </a:p>
          <a:p>
            <a:pPr eaLnBrk="1" hangingPunct="1"/>
            <a:r>
              <a:rPr lang="en-US" altLang="en-US"/>
              <a:t>FORWARD</a:t>
            </a:r>
          </a:p>
        </p:txBody>
      </p:sp>
      <p:sp>
        <p:nvSpPr>
          <p:cNvPr id="203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46AE0AEA-00F4-400E-8286-145B3A1BC439}" type="slidenum">
              <a:rPr lang="en-US" altLang="en-US" sz="1200">
                <a:solidFill>
                  <a:srgbClr val="000000"/>
                </a:solidFill>
                <a:latin typeface="Impact" panose="020B0806030902050204" pitchFamily="34" charset="0"/>
              </a:rPr>
              <a:pPr/>
              <a:t>109</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BB0DD-8AF4-4E7B-90FF-A0976C0607DF}" type="slidenum">
              <a:rPr lang="en-US" altLang="en-US" smtClean="0"/>
              <a:pPr/>
              <a:t>119</a:t>
            </a:fld>
            <a:endParaRPr lang="en-US" altLang="en-US" dirty="0"/>
          </a:p>
        </p:txBody>
      </p:sp>
    </p:spTree>
    <p:extLst>
      <p:ext uri="{BB962C8B-B14F-4D97-AF65-F5344CB8AC3E}">
        <p14:creationId xmlns:p14="http://schemas.microsoft.com/office/powerpoint/2010/main" val="15253500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a:ln/>
        </p:spPr>
      </p:sp>
      <p:sp>
        <p:nvSpPr>
          <p:cNvPr id="227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Ladies and Gentlemen, welcome aboard WWBLL airlines. This is your captain speaking, Bill Quiseng. A little bit about our trip. We’ll be traveling at an altitude of 35,000 feet at a speed of 500 miles an hour. As your captain, I do have to tell you one little thing. I have NO idea where we’re going. Do your employees know where YOUR COMPANY is going?</a:t>
            </a:r>
            <a:br>
              <a:rPr lang="en-US" altLang="en-US"/>
            </a:br>
            <a:r>
              <a:rPr lang="en-US" altLang="en-US"/>
              <a:t>FORWARD</a:t>
            </a:r>
          </a:p>
        </p:txBody>
      </p:sp>
      <p:sp>
        <p:nvSpPr>
          <p:cNvPr id="227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C879E2DF-2B34-41C6-A81A-2359B724E12B}" type="slidenum">
              <a:rPr lang="en-US" altLang="en-US" sz="1200">
                <a:solidFill>
                  <a:srgbClr val="000000"/>
                </a:solidFill>
                <a:latin typeface="Impact" panose="020B0806030902050204" pitchFamily="34" charset="0"/>
              </a:rPr>
              <a:pPr/>
              <a:t>142</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p:cNvSpPr>
            <a:spLocks noGrp="1" noRot="1" noChangeAspect="1" noTextEdit="1"/>
          </p:cNvSpPr>
          <p:nvPr>
            <p:ph type="sldImg"/>
          </p:nvPr>
        </p:nvSpPr>
        <p:spPr>
          <a:ln/>
        </p:spPr>
      </p:sp>
      <p:sp>
        <p:nvSpPr>
          <p:cNvPr id="226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Imagine if you could get all the people in your organization rowing in the same direction, </a:t>
            </a:r>
          </a:p>
          <a:p>
            <a:r>
              <a:rPr lang="en-US" altLang="en-US"/>
              <a:t>you could dominate any industry, in any market, against any competition, at any time." If everyone of your team were on the same page, you’d easily become the World’s Best for your customers.</a:t>
            </a:r>
          </a:p>
          <a:p>
            <a:r>
              <a:rPr lang="en-US" altLang="en-US"/>
              <a:t>FORWARD</a:t>
            </a:r>
          </a:p>
          <a:p>
            <a:endParaRPr lang="en-US" altLang="en-US"/>
          </a:p>
        </p:txBody>
      </p:sp>
      <p:sp>
        <p:nvSpPr>
          <p:cNvPr id="226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3DE9B0CA-3EAA-4FF1-B817-CEE30F9FF42F}" type="slidenum">
              <a:rPr lang="en-US" altLang="en-US" sz="1200">
                <a:solidFill>
                  <a:srgbClr val="000000"/>
                </a:solidFill>
                <a:latin typeface="Impact" panose="020B0806030902050204" pitchFamily="34" charset="0"/>
              </a:rPr>
              <a:pPr/>
              <a:t>143</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a:ln/>
        </p:spPr>
      </p:sp>
      <p:sp>
        <p:nvSpPr>
          <p:cNvPr id="231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 how do you get everyone on the same page. You’ve got to WRITE THE BOOK on customer service for your company. It should include at least these key components. THIS is NOT your employee handbook. If you want to STEP UP to being World’s Best then you need TO SEPARATE customer service from everything else. When you do THAT, you prioritize taking customer service TO THE TOP. Writing the handbook is not easy. But as I said in the very beginning, It is about COMMITMENT.</a:t>
            </a:r>
          </a:p>
          <a:p>
            <a:r>
              <a:rPr lang="en-US" altLang="en-US"/>
              <a:t>FORWARD </a:t>
            </a:r>
          </a:p>
        </p:txBody>
      </p:sp>
      <p:sp>
        <p:nvSpPr>
          <p:cNvPr id="231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5D43DFC0-C588-436D-96F4-268FF0E4C723}" type="slidenum">
              <a:rPr lang="en-US" altLang="en-US" sz="1200">
                <a:solidFill>
                  <a:srgbClr val="000000"/>
                </a:solidFill>
                <a:latin typeface="Impact" panose="020B0806030902050204" pitchFamily="34" charset="0"/>
              </a:rPr>
              <a:pPr/>
              <a:t>145</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 how do you get everyone on the same page. You’ve got to WRITE THE BOOK on customer service for your company. It should include at least these key components. THIS is NOT your employee handbook. If you want to STEP UP to being World’s Best then you need TO SEPARATE customer service from everything else. When you do THAT, you prioritize taking customer service TO THE TOP. Writing the handbook is not easy. But as I said in the very beginning, It is about COMMITMENT.</a:t>
            </a:r>
          </a:p>
          <a:p>
            <a:r>
              <a:rPr lang="en-US" altLang="en-US"/>
              <a:t>FORWARD </a:t>
            </a:r>
          </a:p>
        </p:txBody>
      </p:sp>
      <p:sp>
        <p:nvSpPr>
          <p:cNvPr id="232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B6A73A5-F0DF-4F5E-9C45-6866F9C279D5}" type="slidenum">
              <a:rPr lang="en-US" altLang="en-US" sz="1200">
                <a:solidFill>
                  <a:srgbClr val="000000"/>
                </a:solidFill>
                <a:latin typeface="Impact" panose="020B0806030902050204" pitchFamily="34" charset="0"/>
              </a:rPr>
              <a:pPr/>
              <a:t>146</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 how do you get everyone on the same page. You’ve got to WRITE THE BOOK on customer service for your company. It should include at least these key components. THIS is NOT your employee handbook. If you want to STEP UP to being World’s Best then you need TO SEPARATE customer service from everything else. When you do THAT, you prioritize taking customer service TO THE TOP. Writing the handbook is not easy. But as I said in the very beginning, It is about COMMITMENT.</a:t>
            </a:r>
          </a:p>
          <a:p>
            <a:r>
              <a:rPr lang="en-US" altLang="en-US"/>
              <a:t>FORWARD </a:t>
            </a:r>
          </a:p>
        </p:txBody>
      </p:sp>
      <p:sp>
        <p:nvSpPr>
          <p:cNvPr id="232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B6A73A5-F0DF-4F5E-9C45-6866F9C279D5}" type="slidenum">
              <a:rPr lang="en-US" altLang="en-US" sz="1200">
                <a:solidFill>
                  <a:srgbClr val="000000"/>
                </a:solidFill>
                <a:latin typeface="Impact" panose="020B0806030902050204" pitchFamily="34" charset="0"/>
              </a:rPr>
              <a:pPr/>
              <a:t>147</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35183862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 how do you get everyone on the same page. You’ve got to WRITE THE BOOK on customer service for your company. It should include at least these key components. THIS is NOT your employee handbook. If you want to STEP UP to being World’s Best then you need TO SEPARATE customer service from everything else. When you do THAT, you prioritize taking customer service TO THE TOP. Writing the handbook is not easy. But as I said in the very beginning, It is about COMMITMENT.</a:t>
            </a:r>
          </a:p>
          <a:p>
            <a:r>
              <a:rPr lang="en-US" altLang="en-US"/>
              <a:t>FORWARD </a:t>
            </a:r>
          </a:p>
        </p:txBody>
      </p:sp>
      <p:sp>
        <p:nvSpPr>
          <p:cNvPr id="232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B6A73A5-F0DF-4F5E-9C45-6866F9C279D5}" type="slidenum">
              <a:rPr lang="en-US" altLang="en-US" sz="1200">
                <a:solidFill>
                  <a:srgbClr val="000000"/>
                </a:solidFill>
                <a:latin typeface="Impact" panose="020B0806030902050204" pitchFamily="34" charset="0"/>
              </a:rPr>
              <a:pPr/>
              <a:t>148</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16504015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You are not in the supplier business or the provider business. </a:t>
            </a:r>
          </a:p>
          <a:p>
            <a:pPr eaLnBrk="1" hangingPunct="1"/>
            <a:r>
              <a:rPr lang="en-US" altLang="en-US"/>
              <a:t>CLICK FOR EFFECT</a:t>
            </a:r>
          </a:p>
          <a:p>
            <a:pPr eaLnBrk="1" hangingPunct="1"/>
            <a:r>
              <a:rPr lang="en-US" altLang="en-US"/>
              <a:t>You are in the Experience business. And . . . </a:t>
            </a:r>
          </a:p>
          <a:p>
            <a:pPr eaLnBrk="1" hangingPunct="1"/>
            <a:r>
              <a:rPr lang="en-US" altLang="en-US"/>
              <a:t>FORWARD</a:t>
            </a:r>
          </a:p>
        </p:txBody>
      </p:sp>
      <p:sp>
        <p:nvSpPr>
          <p:cNvPr id="204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2897A6C1-C4B1-43EC-8752-051A823539B5}" type="slidenum">
              <a:rPr lang="en-US" altLang="en-US" sz="1200">
                <a:solidFill>
                  <a:srgbClr val="000000"/>
                </a:solidFill>
                <a:latin typeface="Impact" panose="020B0806030902050204" pitchFamily="34" charset="0"/>
              </a:rPr>
              <a:pPr/>
              <a:t>152</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customer is paying for his experience not yours. This is a key concept. Since you are working with groups, in order to drive customer loyalty, you need to create an EXPERIENCE for each group member, not just the group lead. </a:t>
            </a:r>
          </a:p>
          <a:p>
            <a:pPr eaLnBrk="1" hangingPunct="1"/>
            <a:endParaRPr lang="en-US" altLang="en-US"/>
          </a:p>
          <a:p>
            <a:pPr eaLnBrk="1" hangingPunct="1"/>
            <a:r>
              <a:rPr lang="en-US" altLang="en-US"/>
              <a:t>I get THAT WE ARE ALL DOING MORE WITH LESS. I know we have ALL  had cutbacks, possibly even had some layoffs. There may be some days that staff call in sick. THE CUSTOMER DOESN’T CARE. Those issues are YOUR experience. The customer only cares about HIS experience, not yours. </a:t>
            </a:r>
          </a:p>
          <a:p>
            <a:pPr eaLnBrk="1" hangingPunct="1"/>
            <a:endParaRPr lang="en-US" altLang="en-US"/>
          </a:p>
          <a:p>
            <a:pPr eaLnBrk="1" hangingPunct="1"/>
            <a:r>
              <a:rPr lang="en-US" altLang="en-US"/>
              <a:t>Let me give you one example of how we solved it. When a bus tour group arrived, we announced an IPT call over our walkie-talkies. IPT stood for I Practice Teamwork. When an IPT call was made, everyone had a role that was pre-determined. Administrative staff assisted check-in, maintenance and security people served as elevator operators and housekeepers and sales managers on each floor assisted guests to their rooms. We did the same thing for breakfast. Everybody became a busser or poured coffee. Was that an inconvenience for the admin staff or the maintenance people, Of course. But it DIDN’T matter. We all understood the customer is paying for his experience not yours. </a:t>
            </a:r>
          </a:p>
          <a:p>
            <a:pPr eaLnBrk="1" hangingPunct="1"/>
            <a:r>
              <a:rPr lang="en-US" altLang="en-US"/>
              <a:t>FORWARD</a:t>
            </a:r>
          </a:p>
        </p:txBody>
      </p:sp>
      <p:sp>
        <p:nvSpPr>
          <p:cNvPr id="205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C07D3489-A21B-4AE4-AEDD-71846843D1B1}" type="slidenum">
              <a:rPr lang="en-US" altLang="en-US" sz="1200">
                <a:solidFill>
                  <a:srgbClr val="000000"/>
                </a:solidFill>
                <a:latin typeface="Impact" panose="020B0806030902050204" pitchFamily="34" charset="0"/>
              </a:rPr>
              <a:pPr/>
              <a:t>153</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a:ln/>
        </p:spPr>
      </p:sp>
      <p:sp>
        <p:nvSpPr>
          <p:cNvPr id="206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Remember, it is NEVER about you. It is always about them. Do you feel like you WANT to come to work EVERY DAY you are scheduled, your birthday, the holidays, even sometimes on your day off. Of course not, but does the customer care? Of course not.  Don’t take this personally, but they don’t care how YOU feel. They only care how THEY feel. It is never about you. It is always about them.</a:t>
            </a:r>
          </a:p>
          <a:p>
            <a:pPr eaLnBrk="1" hangingPunct="1"/>
            <a:r>
              <a:rPr lang="en-US" altLang="en-US"/>
              <a:t>FORWARD</a:t>
            </a:r>
          </a:p>
        </p:txBody>
      </p:sp>
      <p:sp>
        <p:nvSpPr>
          <p:cNvPr id="206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61C688F5-A1C4-45AD-B91E-31182C3D995E}" type="slidenum">
              <a:rPr lang="en-US" altLang="en-US" sz="1200">
                <a:solidFill>
                  <a:srgbClr val="000000"/>
                </a:solidFill>
                <a:latin typeface="Impact" panose="020B0806030902050204" pitchFamily="34" charset="0"/>
              </a:rPr>
              <a:pPr/>
              <a:t>154</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You are not in the supplier business or the provider business. </a:t>
            </a:r>
          </a:p>
          <a:p>
            <a:pPr eaLnBrk="1" hangingPunct="1"/>
            <a:r>
              <a:rPr lang="en-US" altLang="en-US"/>
              <a:t>CLICK FOR EFFECT</a:t>
            </a:r>
          </a:p>
          <a:p>
            <a:pPr eaLnBrk="1" hangingPunct="1"/>
            <a:r>
              <a:rPr lang="en-US" altLang="en-US"/>
              <a:t>You are in the Experience business. And . . . </a:t>
            </a:r>
          </a:p>
          <a:p>
            <a:pPr eaLnBrk="1" hangingPunct="1"/>
            <a:r>
              <a:rPr lang="en-US" altLang="en-US"/>
              <a:t>FORWARD</a:t>
            </a:r>
          </a:p>
        </p:txBody>
      </p:sp>
      <p:sp>
        <p:nvSpPr>
          <p:cNvPr id="204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2897A6C1-C4B1-43EC-8752-051A823539B5}" type="slidenum">
              <a:rPr lang="en-US" altLang="en-US" sz="1200">
                <a:solidFill>
                  <a:srgbClr val="000000"/>
                </a:solidFill>
                <a:latin typeface="Impact" panose="020B0806030902050204" pitchFamily="34" charset="0"/>
              </a:rPr>
              <a:pPr/>
              <a:t>159</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3843009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You are not in the supplier business or the provider business. </a:t>
            </a:r>
          </a:p>
          <a:p>
            <a:pPr eaLnBrk="1" hangingPunct="1"/>
            <a:r>
              <a:rPr lang="en-US" altLang="en-US"/>
              <a:t>CLICK FOR EFFECT</a:t>
            </a:r>
          </a:p>
          <a:p>
            <a:pPr eaLnBrk="1" hangingPunct="1"/>
            <a:r>
              <a:rPr lang="en-US" altLang="en-US"/>
              <a:t>You are in the Experience business. And . . . </a:t>
            </a:r>
          </a:p>
          <a:p>
            <a:pPr eaLnBrk="1" hangingPunct="1"/>
            <a:r>
              <a:rPr lang="en-US" altLang="en-US"/>
              <a:t>FORWARD</a:t>
            </a:r>
          </a:p>
        </p:txBody>
      </p:sp>
      <p:sp>
        <p:nvSpPr>
          <p:cNvPr id="204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2897A6C1-C4B1-43EC-8752-051A823539B5}" type="slidenum">
              <a:rPr lang="en-US" altLang="en-US" sz="1200">
                <a:solidFill>
                  <a:srgbClr val="000000"/>
                </a:solidFill>
                <a:latin typeface="Impact" panose="020B0806030902050204" pitchFamily="34" charset="0"/>
              </a:rPr>
              <a:pPr/>
              <a:t>160</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9807494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ln/>
        </p:spPr>
      </p:sp>
      <p:sp>
        <p:nvSpPr>
          <p:cNvPr id="208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Start BY removing all the dissatisfiers.</a:t>
            </a:r>
          </a:p>
          <a:p>
            <a:pPr eaLnBrk="1" hangingPunct="1"/>
            <a:r>
              <a:rPr lang="en-US" altLang="en-US"/>
              <a:t>FORWARD</a:t>
            </a:r>
          </a:p>
        </p:txBody>
      </p:sp>
      <p:sp>
        <p:nvSpPr>
          <p:cNvPr id="208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41B3CF6-55A4-4A2E-8842-A8EF96B5EAC5}" type="slidenum">
              <a:rPr lang="en-US" altLang="en-US" sz="1200">
                <a:solidFill>
                  <a:srgbClr val="000000"/>
                </a:solidFill>
                <a:latin typeface="Impact" panose="020B0806030902050204" pitchFamily="34" charset="0"/>
              </a:rPr>
              <a:pPr/>
              <a:t>162</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a:ln/>
        </p:spPr>
      </p:sp>
      <p:sp>
        <p:nvSpPr>
          <p:cNvPr id="209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And if you think there are no dissatisfiers in your experience, ask your customers, “What ONE thing could we have done to make your experience more enjoyable?” And work hard to eliminate ANYTHING they bring up because ANY ONE THING they bring up is a dissatisfier.</a:t>
            </a:r>
          </a:p>
          <a:p>
            <a:pPr eaLnBrk="1" hangingPunct="1"/>
            <a:r>
              <a:rPr lang="en-US" altLang="en-US"/>
              <a:t>FORWARD</a:t>
            </a:r>
          </a:p>
        </p:txBody>
      </p:sp>
      <p:sp>
        <p:nvSpPr>
          <p:cNvPr id="209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CB55923-A217-44F4-AA41-BAE1E0A2212A}" type="slidenum">
              <a:rPr lang="en-US" altLang="en-US" sz="1200">
                <a:solidFill>
                  <a:srgbClr val="000000"/>
                </a:solidFill>
                <a:latin typeface="Impact" panose="020B0806030902050204" pitchFamily="34" charset="0"/>
              </a:rPr>
              <a:pPr/>
              <a:t>163</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a:ln/>
        </p:spPr>
      </p:sp>
      <p:sp>
        <p:nvSpPr>
          <p:cNvPr id="210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Everything Speaks. You have to pay attention to EVEN the smallest detail. Get rid of ANY dissatisfiers, no matter how small. Continually ask yourself WWWBLL, WWWBLL, what would World’s Best look like and work hard to deliver that. </a:t>
            </a:r>
          </a:p>
          <a:p>
            <a:pPr eaLnBrk="1" hangingPunct="1"/>
            <a:r>
              <a:rPr lang="en-US" altLang="en-US"/>
              <a:t>FORWARD</a:t>
            </a:r>
          </a:p>
        </p:txBody>
      </p:sp>
      <p:sp>
        <p:nvSpPr>
          <p:cNvPr id="210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CBA5C5D-2C46-4A0F-B256-F2C03B5946A7}" type="slidenum">
              <a:rPr lang="en-US" altLang="en-US" sz="1200">
                <a:solidFill>
                  <a:srgbClr val="000000"/>
                </a:solidFill>
                <a:latin typeface="Impact" panose="020B0806030902050204" pitchFamily="34" charset="0"/>
              </a:rPr>
              <a:pPr/>
              <a:t>164</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a:ln/>
        </p:spPr>
      </p:sp>
      <p:sp>
        <p:nvSpPr>
          <p:cNvPr id="211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Remember those Flipbooks. If one of the pages were </a:t>
            </a:r>
          </a:p>
          <a:p>
            <a:r>
              <a:rPr lang="en-US" altLang="en-US"/>
              <a:t>FORWARD</a:t>
            </a:r>
          </a:p>
        </p:txBody>
      </p:sp>
      <p:sp>
        <p:nvSpPr>
          <p:cNvPr id="211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F86DE998-A760-4FA1-B769-C5BA3B45AC8D}" type="slidenum">
              <a:rPr lang="en-US" altLang="en-US" sz="1200">
                <a:solidFill>
                  <a:srgbClr val="000000"/>
                </a:solidFill>
                <a:latin typeface="Impact" panose="020B0806030902050204" pitchFamily="34" charset="0"/>
              </a:rPr>
              <a:pPr/>
              <a:t>165</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a:ln/>
        </p:spPr>
      </p:sp>
      <p:sp>
        <p:nvSpPr>
          <p:cNvPr id="212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700"/>
              <a:t>Be your customer:</a:t>
            </a:r>
          </a:p>
          <a:p>
            <a:pPr eaLnBrk="1" hangingPunct="1">
              <a:lnSpc>
                <a:spcPct val="80000"/>
              </a:lnSpc>
            </a:pPr>
            <a:r>
              <a:rPr lang="en-US" altLang="en-US" sz="700"/>
              <a:t>In a phone conversation, there are two people on the line, your customer and you. Who is more important? If you have one of those “I am either away from the desk or on the phone” you’re saying to your customer, “I’M SO IMPORTANT that I have to tell you where I am</a:t>
            </a:r>
            <a:r>
              <a:rPr lang="en-US" altLang="en-US" sz="700" i="1"/>
              <a:t> even when I’m not here.</a:t>
            </a:r>
            <a:r>
              <a:rPr lang="en-US" altLang="en-US" sz="700"/>
              <a:t>” </a:t>
            </a:r>
          </a:p>
          <a:p>
            <a:pPr eaLnBrk="1" hangingPunct="1">
              <a:lnSpc>
                <a:spcPct val="80000"/>
              </a:lnSpc>
            </a:pPr>
            <a:r>
              <a:rPr lang="en-US" altLang="en-US" sz="700"/>
              <a:t>So what should it sound like? How about something like this:</a:t>
            </a:r>
          </a:p>
          <a:p>
            <a:pPr eaLnBrk="1" hangingPunct="1">
              <a:lnSpc>
                <a:spcPct val="80000"/>
              </a:lnSpc>
            </a:pPr>
            <a:r>
              <a:rPr lang="en-US" altLang="en-US" sz="700"/>
              <a:t>FORWARD</a:t>
            </a:r>
          </a:p>
        </p:txBody>
      </p:sp>
      <p:sp>
        <p:nvSpPr>
          <p:cNvPr id="212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F39F41DE-B76F-4C80-9E5D-E2E8D0426753}" type="slidenum">
              <a:rPr lang="en-US" altLang="en-US" sz="1200">
                <a:solidFill>
                  <a:srgbClr val="000000"/>
                </a:solidFill>
                <a:latin typeface="Impact" panose="020B0806030902050204" pitchFamily="34" charset="0"/>
              </a:rPr>
              <a:pPr/>
              <a:t>169</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“At Your Service, this is </a:t>
            </a:r>
            <a:r>
              <a:rPr lang="en-US" altLang="en-US" b="1" dirty="0"/>
              <a:t>Bill Quiseng</a:t>
            </a:r>
            <a:r>
              <a:rPr lang="en-US" altLang="en-US" dirty="0"/>
              <a:t>, </a:t>
            </a:r>
            <a:r>
              <a:rPr lang="en-US" altLang="en-US" b="1" dirty="0"/>
              <a:t>Chief Experience Officer </a:t>
            </a:r>
            <a:r>
              <a:rPr lang="en-US" altLang="en-US" dirty="0"/>
              <a:t>for </a:t>
            </a:r>
            <a:r>
              <a:rPr lang="en-US" altLang="en-US" b="1" dirty="0"/>
              <a:t>billquiseng.com</a:t>
            </a:r>
            <a:r>
              <a:rPr lang="en-US" altLang="en-US" dirty="0"/>
              <a:t>. I apologize that I’m unable to take your call personally at this time. Press the one key AT ANY TIME to begin recording. My email address is </a:t>
            </a:r>
            <a:r>
              <a:rPr lang="en-US" altLang="en-US" dirty="0" err="1"/>
              <a:t>billq</a:t>
            </a:r>
            <a:r>
              <a:rPr lang="en-US" altLang="en-US" dirty="0"/>
              <a:t> @billq-u-i-s-e-n-g.com. If you wish, please leave your name and </a:t>
            </a:r>
            <a:r>
              <a:rPr lang="en-US" altLang="en-US" dirty="0" err="1"/>
              <a:t>nNorthwoodber</a:t>
            </a:r>
            <a:r>
              <a:rPr lang="en-US" altLang="en-US" dirty="0"/>
              <a:t> and, THE BEST TIME TO CONTACT YOU, and I will return your call. Thank you for calling.”</a:t>
            </a:r>
          </a:p>
          <a:p>
            <a:pPr eaLnBrk="1" hangingPunct="1"/>
            <a:r>
              <a:rPr lang="en-US" altLang="en-US" b="1" dirty="0"/>
              <a:t>“At Your Service” . . .</a:t>
            </a:r>
            <a:r>
              <a:rPr lang="en-US" altLang="en-US" dirty="0"/>
              <a:t> It’s a reminder to what your role is in the conversation.</a:t>
            </a:r>
          </a:p>
          <a:p>
            <a:pPr eaLnBrk="1" hangingPunct="1"/>
            <a:r>
              <a:rPr lang="en-US" altLang="en-US" b="1" dirty="0"/>
              <a:t>“I apologize . . .</a:t>
            </a:r>
            <a:r>
              <a:rPr lang="en-US" altLang="en-US" dirty="0"/>
              <a:t>” What the customer is hearing is: “Since I’m not here to speak to you as you expected, I want to apologize. . .”</a:t>
            </a:r>
          </a:p>
          <a:p>
            <a:pPr eaLnBrk="1" hangingPunct="1"/>
            <a:r>
              <a:rPr lang="en-US" altLang="en-US" b="1" dirty="0"/>
              <a:t>“ . . to take your call </a:t>
            </a:r>
            <a:r>
              <a:rPr lang="en-US" altLang="en-US" b="1" i="1" dirty="0"/>
              <a:t>PERSONALLY</a:t>
            </a:r>
            <a:r>
              <a:rPr lang="en-US" altLang="en-US" b="1" dirty="0"/>
              <a:t> . . .</a:t>
            </a:r>
            <a:r>
              <a:rPr lang="en-US" altLang="en-US" dirty="0"/>
              <a:t>”. CUSTOMER SERVICE IS ALL ABOUT RELATIONSHIPS. Given a choice, people would ALWAYS prefer to buy from people THEY KNOW, LIKE, and TRUST. AND PEOPLE like and trust MORE those people who personalize the experience for each individual customer.</a:t>
            </a:r>
          </a:p>
          <a:p>
            <a:pPr eaLnBrk="1" hangingPunct="1"/>
            <a:r>
              <a:rPr lang="en-US" altLang="en-US" b="1" dirty="0"/>
              <a:t>“Press the one key. . . ” </a:t>
            </a:r>
            <a:r>
              <a:rPr lang="en-US" altLang="en-US" dirty="0"/>
              <a:t>so that they know what to do on future calls.</a:t>
            </a:r>
          </a:p>
          <a:p>
            <a:pPr eaLnBrk="1" hangingPunct="1"/>
            <a:r>
              <a:rPr lang="en-US" altLang="en-US" b="1" dirty="0"/>
              <a:t>“My email address . . . “</a:t>
            </a:r>
            <a:r>
              <a:rPr lang="en-US" altLang="en-US" dirty="0"/>
              <a:t> Rather than play telephone tag, many callers will send an email immediately after hanging up.</a:t>
            </a:r>
          </a:p>
          <a:p>
            <a:pPr eaLnBrk="1" hangingPunct="1"/>
            <a:r>
              <a:rPr lang="en-US" altLang="en-US" b="1" dirty="0"/>
              <a:t>“. . . The best time to call you.” </a:t>
            </a:r>
            <a:r>
              <a:rPr lang="en-US" altLang="en-US" dirty="0"/>
              <a:t>I want to serve you when it is convenient for you.</a:t>
            </a:r>
          </a:p>
          <a:p>
            <a:pPr eaLnBrk="1" hangingPunct="1"/>
            <a:r>
              <a:rPr lang="en-US" altLang="en-US" b="1" dirty="0"/>
              <a:t>“Thank you for calling.”</a:t>
            </a:r>
            <a:r>
              <a:rPr lang="en-US" altLang="en-US" dirty="0"/>
              <a:t> People buy from people who want their business. How do you show someone you want their business? Just say “Thank you.”</a:t>
            </a:r>
          </a:p>
          <a:p>
            <a:pPr eaLnBrk="1" hangingPunct="1"/>
            <a:r>
              <a:rPr lang="en-US" altLang="en-US" dirty="0"/>
              <a:t>FORWARD</a:t>
            </a:r>
          </a:p>
          <a:p>
            <a:endParaRPr lang="en-US" altLang="en-US" dirty="0"/>
          </a:p>
        </p:txBody>
      </p:sp>
      <p:sp>
        <p:nvSpPr>
          <p:cNvPr id="214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5F0D97B2-7CEC-421E-98D2-5B761D92C3E7}" type="slidenum">
              <a:rPr lang="en-US" altLang="en-US" sz="1200">
                <a:solidFill>
                  <a:srgbClr val="000000"/>
                </a:solidFill>
                <a:latin typeface="Impact" panose="020B0806030902050204" pitchFamily="34" charset="0"/>
              </a:rPr>
              <a:pPr/>
              <a:t>170</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a:ln/>
        </p:spPr>
      </p:sp>
      <p:sp>
        <p:nvSpPr>
          <p:cNvPr id="215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Everything Speaks. You have to pay attention to EVEN the smallest detail. Get rid of ANY dissatisfiers, no matter how small. Continually ask yourself WWWBLL, WWWBLL, what would World’s Best look like and work hard to deliver that. </a:t>
            </a:r>
          </a:p>
          <a:p>
            <a:pPr eaLnBrk="1" hangingPunct="1"/>
            <a:r>
              <a:rPr lang="en-US" altLang="en-US"/>
              <a:t>FORWARD</a:t>
            </a:r>
          </a:p>
        </p:txBody>
      </p:sp>
      <p:sp>
        <p:nvSpPr>
          <p:cNvPr id="215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6DD8C96F-ED77-4656-818A-0B676E71A678}" type="slidenum">
              <a:rPr lang="en-US" altLang="en-US" sz="1200">
                <a:solidFill>
                  <a:srgbClr val="000000"/>
                </a:solidFill>
                <a:latin typeface="Impact" panose="020B0806030902050204" pitchFamily="34" charset="0"/>
              </a:rPr>
              <a:pPr/>
              <a:t>171</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ln/>
        </p:spPr>
      </p:sp>
      <p:sp>
        <p:nvSpPr>
          <p:cNvPr id="208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Start BY removing all the dissatisfiers.</a:t>
            </a:r>
          </a:p>
          <a:p>
            <a:pPr eaLnBrk="1" hangingPunct="1"/>
            <a:r>
              <a:rPr lang="en-US" altLang="en-US"/>
              <a:t>FORWARD</a:t>
            </a:r>
          </a:p>
        </p:txBody>
      </p:sp>
      <p:sp>
        <p:nvSpPr>
          <p:cNvPr id="208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41B3CF6-55A4-4A2E-8842-A8EF96B5EAC5}" type="slidenum">
              <a:rPr lang="en-US" altLang="en-US" sz="1200">
                <a:solidFill>
                  <a:srgbClr val="000000"/>
                </a:solidFill>
                <a:latin typeface="Impact" panose="020B0806030902050204" pitchFamily="34" charset="0"/>
              </a:rPr>
              <a:pPr/>
              <a:t>172</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19705632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ln/>
        </p:spPr>
      </p:sp>
      <p:sp>
        <p:nvSpPr>
          <p:cNvPr id="208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Start BY removing all the dissatisfiers.</a:t>
            </a:r>
          </a:p>
          <a:p>
            <a:pPr eaLnBrk="1" hangingPunct="1"/>
            <a:r>
              <a:rPr lang="en-US" altLang="en-US"/>
              <a:t>FORWARD</a:t>
            </a:r>
          </a:p>
        </p:txBody>
      </p:sp>
      <p:sp>
        <p:nvSpPr>
          <p:cNvPr id="208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41B3CF6-55A4-4A2E-8842-A8EF96B5EAC5}" type="slidenum">
              <a:rPr lang="en-US" altLang="en-US" sz="1200">
                <a:solidFill>
                  <a:srgbClr val="000000"/>
                </a:solidFill>
                <a:latin typeface="Impact" panose="020B0806030902050204" pitchFamily="34" charset="0"/>
              </a:rPr>
              <a:pPr/>
              <a:t>174</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26003388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ln/>
        </p:spPr>
      </p:sp>
      <p:sp>
        <p:nvSpPr>
          <p:cNvPr id="208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Start BY removing all the dissatisfiers.</a:t>
            </a:r>
          </a:p>
          <a:p>
            <a:pPr eaLnBrk="1" hangingPunct="1"/>
            <a:r>
              <a:rPr lang="en-US" altLang="en-US"/>
              <a:t>FORWARD</a:t>
            </a:r>
          </a:p>
        </p:txBody>
      </p:sp>
      <p:sp>
        <p:nvSpPr>
          <p:cNvPr id="208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D41B3CF6-55A4-4A2E-8842-A8EF96B5EAC5}" type="slidenum">
              <a:rPr lang="en-US" altLang="en-US" sz="1200">
                <a:solidFill>
                  <a:srgbClr val="000000"/>
                </a:solidFill>
                <a:latin typeface="Impact" panose="020B0806030902050204" pitchFamily="34" charset="0"/>
              </a:rPr>
              <a:pPr/>
              <a:t>175</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29257603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a:ln/>
        </p:spPr>
      </p:sp>
      <p:sp>
        <p:nvSpPr>
          <p:cNvPr id="216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 you’ve gotten rid of the dissatisfiers. That gets you to be ONLY as good as your competition. How do you reach the level of being the World’s Best. That’s Principle Three: Be the Difference.</a:t>
            </a:r>
          </a:p>
          <a:p>
            <a:r>
              <a:rPr lang="en-US" altLang="en-US"/>
              <a:t>FORWARD</a:t>
            </a:r>
          </a:p>
        </p:txBody>
      </p:sp>
      <p:sp>
        <p:nvSpPr>
          <p:cNvPr id="216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B2D48BFD-17DA-438D-99EA-FF6FEA9BE964}" type="slidenum">
              <a:rPr lang="en-US" altLang="en-US" sz="1200">
                <a:solidFill>
                  <a:srgbClr val="000000"/>
                </a:solidFill>
                <a:latin typeface="Impact" panose="020B0806030902050204" pitchFamily="34" charset="0"/>
              </a:rPr>
              <a:pPr/>
              <a:t>186</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a:ln/>
        </p:spPr>
      </p:sp>
      <p:sp>
        <p:nvSpPr>
          <p:cNvPr id="217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000000"/>
                </a:solidFill>
              </a:rPr>
              <a:t>Select an experience that’s ordinary and make it a wow. It’s like this . . .</a:t>
            </a:r>
          </a:p>
          <a:p>
            <a:r>
              <a:rPr lang="en-US" altLang="en-US">
                <a:solidFill>
                  <a:srgbClr val="000000"/>
                </a:solidFill>
              </a:rPr>
              <a:t>FORWARD</a:t>
            </a:r>
            <a:endParaRPr lang="en-US" altLang="en-US" sz="1400">
              <a:solidFill>
                <a:srgbClr val="000000"/>
              </a:solidFill>
            </a:endParaRPr>
          </a:p>
          <a:p>
            <a:endParaRPr lang="en-US" altLang="en-US">
              <a:solidFill>
                <a:srgbClr val="000000"/>
              </a:solidFill>
            </a:endParaRPr>
          </a:p>
          <a:p>
            <a:endParaRPr lang="en-US" altLang="en-US"/>
          </a:p>
        </p:txBody>
      </p:sp>
      <p:sp>
        <p:nvSpPr>
          <p:cNvPr id="217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25E84D7-F318-47DE-9AF6-9D24EB43F1F8}" type="slidenum">
              <a:rPr lang="en-US" altLang="en-US" sz="1200">
                <a:solidFill>
                  <a:srgbClr val="000000"/>
                </a:solidFill>
                <a:latin typeface="Impact" panose="020B0806030902050204" pitchFamily="34" charset="0"/>
              </a:rPr>
              <a:pPr/>
              <a:t>188</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a:ln/>
        </p:spPr>
      </p:sp>
      <p:sp>
        <p:nvSpPr>
          <p:cNvPr id="216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 you’ve gotten rid of the dissatisfiers. That gets you to be ONLY as good as your competition. How do you reach the level of being the World’s Best. That’s Principle Three: Be the Difference.</a:t>
            </a:r>
          </a:p>
          <a:p>
            <a:r>
              <a:rPr lang="en-US" altLang="en-US"/>
              <a:t>FORWARD</a:t>
            </a:r>
          </a:p>
        </p:txBody>
      </p:sp>
      <p:sp>
        <p:nvSpPr>
          <p:cNvPr id="216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B2D48BFD-17DA-438D-99EA-FF6FEA9BE964}" type="slidenum">
              <a:rPr lang="en-US" altLang="en-US" sz="1200">
                <a:solidFill>
                  <a:srgbClr val="000000"/>
                </a:solidFill>
                <a:latin typeface="Impact" panose="020B0806030902050204" pitchFamily="34" charset="0"/>
              </a:rPr>
              <a:pPr/>
              <a:t>189</a:t>
            </a:fld>
            <a:endParaRPr lang="en-US" altLang="en-US" sz="1200" dirty="0">
              <a:solidFill>
                <a:srgbClr val="000000"/>
              </a:solidFill>
              <a:latin typeface="Impact" panose="020B0806030902050204" pitchFamily="34" charset="0"/>
            </a:endParaRPr>
          </a:p>
        </p:txBody>
      </p:sp>
    </p:spTree>
    <p:extLst>
      <p:ext uri="{BB962C8B-B14F-4D97-AF65-F5344CB8AC3E}">
        <p14:creationId xmlns:p14="http://schemas.microsoft.com/office/powerpoint/2010/main" val="4930023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a:ln/>
        </p:spPr>
      </p:sp>
      <p:sp>
        <p:nvSpPr>
          <p:cNvPr id="242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But Bill I don’t know what to put into my customer loyalty handbook. Well, the late Charlie Tremendous Jones said, Five years from now,  you’ll be the same person you are today except for the people you meet and the books you read.” And here is the best book ever written about connecting with customers.</a:t>
            </a:r>
          </a:p>
          <a:p>
            <a:r>
              <a:rPr lang="en-US" altLang="en-US"/>
              <a:t>FORWARD</a:t>
            </a:r>
          </a:p>
        </p:txBody>
      </p:sp>
      <p:sp>
        <p:nvSpPr>
          <p:cNvPr id="242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8E5531ED-C1BA-4B56-8BD7-EB0843401BAE}" type="slidenum">
              <a:rPr lang="en-US" altLang="en-US" sz="1200">
                <a:solidFill>
                  <a:srgbClr val="000000"/>
                </a:solidFill>
                <a:latin typeface="Impact" panose="020B0806030902050204" pitchFamily="34" charset="0"/>
              </a:rPr>
              <a:pPr/>
              <a:t>190</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a:ln/>
        </p:spPr>
      </p:sp>
      <p:sp>
        <p:nvSpPr>
          <p:cNvPr id="243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Now I know the book was WRITTEN 70 YEARS AGO but don’t read it for content, read it for intent. I believe this is so important that I want to make sure you get the intent. It can be downloaded from my website UNDER PRESENTATION HANDOUTS. It is a one page </a:t>
            </a:r>
            <a:r>
              <a:rPr lang="en-US" altLang="en-US" dirty="0" err="1"/>
              <a:t>sNorthwoodmary</a:t>
            </a:r>
            <a:r>
              <a:rPr lang="en-US" altLang="en-US" dirty="0"/>
              <a:t> of the great intent of the best book every written about connecting. Put it somewhere where you can see it every day, share it with your team, and then practice the principles every day.</a:t>
            </a:r>
          </a:p>
          <a:p>
            <a:r>
              <a:rPr lang="en-US" altLang="en-US" dirty="0"/>
              <a:t>FORWARD</a:t>
            </a:r>
          </a:p>
        </p:txBody>
      </p:sp>
      <p:sp>
        <p:nvSpPr>
          <p:cNvPr id="243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317E031D-CB90-4210-962C-B281AB43FC1C}" type="slidenum">
              <a:rPr lang="en-US" altLang="en-US" sz="1200">
                <a:solidFill>
                  <a:srgbClr val="000000"/>
                </a:solidFill>
                <a:latin typeface="Impact" panose="020B0806030902050204" pitchFamily="34" charset="0"/>
              </a:rPr>
              <a:pPr/>
              <a:t>193</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a:ln/>
        </p:spPr>
      </p:sp>
      <p:sp>
        <p:nvSpPr>
          <p:cNvPr id="245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You will see that one of the key principles is Make your customer feel important by using the person’s name. As Dale Carnegie put it, “ Remember that a person's name is TO that person the sweetest and most important sound in any language.”</a:t>
            </a:r>
          </a:p>
          <a:p>
            <a:r>
              <a:rPr lang="en-US" altLang="en-US"/>
              <a:t>FORWARD</a:t>
            </a:r>
          </a:p>
        </p:txBody>
      </p:sp>
      <p:sp>
        <p:nvSpPr>
          <p:cNvPr id="245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B98A7533-F851-4C19-BA5A-E1B43B5989BA}" type="slidenum">
              <a:rPr lang="en-US" altLang="en-US" sz="1200">
                <a:solidFill>
                  <a:srgbClr val="000000"/>
                </a:solidFill>
                <a:latin typeface="Impact" panose="020B0806030902050204" pitchFamily="34" charset="0"/>
              </a:rPr>
              <a:pPr/>
              <a:t>194</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p:cNvSpPr>
            <a:spLocks noGrp="1" noRot="1" noChangeAspect="1" noTextEdit="1"/>
          </p:cNvSpPr>
          <p:nvPr>
            <p:ph type="sldImg"/>
          </p:nvPr>
        </p:nvSpPr>
        <p:spPr>
          <a:ln/>
        </p:spPr>
      </p:sp>
      <p:sp>
        <p:nvSpPr>
          <p:cNvPr id="244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RECOGNITION is SO IMPORTANT because People will forget what you said. People will forget what you did.  But people will never forget how you made them feel.</a:t>
            </a:r>
          </a:p>
          <a:p>
            <a:r>
              <a:rPr lang="en-US" altLang="en-US"/>
              <a:t>FORWARD</a:t>
            </a:r>
          </a:p>
        </p:txBody>
      </p:sp>
      <p:sp>
        <p:nvSpPr>
          <p:cNvPr id="244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9BD5059C-5723-4EB2-AB24-EE6410B34CB9}" type="slidenum">
              <a:rPr lang="en-US" altLang="en-US" sz="1200">
                <a:solidFill>
                  <a:srgbClr val="000000"/>
                </a:solidFill>
                <a:latin typeface="Impact" panose="020B0806030902050204" pitchFamily="34" charset="0"/>
              </a:rPr>
              <a:pPr/>
              <a:t>195</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All this is common sense. </a:t>
            </a:r>
          </a:p>
          <a:p>
            <a:r>
              <a:rPr lang="en-US" altLang="en-US"/>
              <a:t>CLICK FOR EFFECT</a:t>
            </a:r>
          </a:p>
          <a:p>
            <a:r>
              <a:rPr lang="en-US" altLang="en-US"/>
              <a:t>But is it common practice? Let me ask you. I’m telling you that 70 years ago Dale Carnegie said that the key to creating friends, to connecting with your customer, was to use the customer’s name. Make them feel important. </a:t>
            </a:r>
          </a:p>
          <a:p>
            <a:r>
              <a:rPr lang="en-US" altLang="en-US"/>
              <a:t>FORWARD</a:t>
            </a:r>
          </a:p>
        </p:txBody>
      </p:sp>
      <p:sp>
        <p:nvSpPr>
          <p:cNvPr id="246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5A2FE6F3-7C00-47BB-8D2C-59AA6559F30C}" type="slidenum">
              <a:rPr lang="en-US" altLang="en-US" sz="1200">
                <a:solidFill>
                  <a:srgbClr val="000000"/>
                </a:solidFill>
                <a:latin typeface="Impact" panose="020B0806030902050204" pitchFamily="34" charset="0"/>
              </a:rPr>
              <a:pPr/>
              <a:t>196</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a:ln/>
        </p:spPr>
      </p:sp>
      <p:sp>
        <p:nvSpPr>
          <p:cNvPr id="247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last five times you used your credit card THAT HAS YOUR NAME ON IT, how many times did the cashier use your name in giving it back to you? </a:t>
            </a:r>
          </a:p>
          <a:p>
            <a:r>
              <a:rPr lang="en-US" altLang="en-US"/>
              <a:t>FORWARD</a:t>
            </a:r>
          </a:p>
          <a:p>
            <a:endParaRPr lang="en-US" altLang="en-US"/>
          </a:p>
        </p:txBody>
      </p:sp>
      <p:sp>
        <p:nvSpPr>
          <p:cNvPr id="247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429597D7-E984-4757-91C3-F4381515C279}" type="slidenum">
              <a:rPr lang="en-US" altLang="en-US" sz="1200">
                <a:solidFill>
                  <a:srgbClr val="000000"/>
                </a:solidFill>
                <a:latin typeface="Impact" panose="020B0806030902050204" pitchFamily="34" charset="0"/>
              </a:rPr>
              <a:pPr/>
              <a:t>197</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p:cNvSpPr>
            <a:spLocks noGrp="1" noRot="1" noChangeAspect="1" noTextEdit="1"/>
          </p:cNvSpPr>
          <p:nvPr>
            <p:ph type="sldImg"/>
          </p:nvPr>
        </p:nvSpPr>
        <p:spPr>
          <a:ln/>
        </p:spPr>
      </p:sp>
      <p:sp>
        <p:nvSpPr>
          <p:cNvPr id="248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All this is common sense. </a:t>
            </a:r>
          </a:p>
          <a:p>
            <a:r>
              <a:rPr lang="en-US" altLang="en-US"/>
              <a:t>CLICK FOR EFFECT</a:t>
            </a:r>
          </a:p>
          <a:p>
            <a:r>
              <a:rPr lang="en-US" altLang="en-US"/>
              <a:t>But is it common practice? Let me ask you. I’m telling you that 70 years ago Dale Carnegie said that the key to creating friends, to connecting with your customer, was to use the customer’s name. Make them feel important. </a:t>
            </a:r>
          </a:p>
          <a:p>
            <a:r>
              <a:rPr lang="en-US" altLang="en-US"/>
              <a:t>FORWARD</a:t>
            </a:r>
          </a:p>
        </p:txBody>
      </p:sp>
      <p:sp>
        <p:nvSpPr>
          <p:cNvPr id="248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4962EB7A-0311-4BCA-A184-D2E63D6AF6CB}" type="slidenum">
              <a:rPr lang="en-US" altLang="en-US" sz="1200">
                <a:solidFill>
                  <a:srgbClr val="000000"/>
                </a:solidFill>
                <a:latin typeface="Impact" panose="020B0806030902050204" pitchFamily="34" charset="0"/>
              </a:rPr>
              <a:pPr/>
              <a:t>198</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Image Placeholder 1"/>
          <p:cNvSpPr>
            <a:spLocks noGrp="1" noRot="1" noChangeAspect="1" noTextEdit="1"/>
          </p:cNvSpPr>
          <p:nvPr>
            <p:ph type="sldImg"/>
          </p:nvPr>
        </p:nvSpPr>
        <p:spPr>
          <a:ln/>
        </p:spPr>
      </p:sp>
      <p:sp>
        <p:nvSpPr>
          <p:cNvPr id="285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You’ve heard Knowledge is Power. And I’m here to tell you knowledge is NOT power. It is what you DO with what you know that is the true power. If you spent the money to attend these webinars but you do nothing with the notes you will take, then NOTHING WILL CHANGE. Except for the fact that you are a little poorer. That isn’t good enough for you. I am convinced you CAN commit to being the World’s Best. If you take REAL action NOW, you CAN BE THE DIFFERENCE.</a:t>
            </a:r>
          </a:p>
          <a:p>
            <a:r>
              <a:rPr lang="en-US" altLang="en-US"/>
              <a:t>FORWARD</a:t>
            </a:r>
          </a:p>
        </p:txBody>
      </p:sp>
      <p:sp>
        <p:nvSpPr>
          <p:cNvPr id="285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668C4834-904A-407C-A302-07AECF4691CF}" type="slidenum">
              <a:rPr lang="en-US" altLang="en-US" sz="1300">
                <a:solidFill>
                  <a:srgbClr val="000000"/>
                </a:solidFill>
                <a:latin typeface="Impact" panose="020B0806030902050204" pitchFamily="34" charset="0"/>
              </a:rPr>
              <a:pPr/>
              <a:t>199</a:t>
            </a:fld>
            <a:endParaRPr lang="en-US" altLang="en-US" sz="1300">
              <a:solidFill>
                <a:srgbClr val="000000"/>
              </a:solidFill>
              <a:latin typeface="Impact" panose="020B0806030902050204" pitchFamily="34" charset="0"/>
            </a:endParaRPr>
          </a:p>
        </p:txBody>
      </p:sp>
    </p:spTree>
    <p:extLst>
      <p:ext uri="{BB962C8B-B14F-4D97-AF65-F5344CB8AC3E}">
        <p14:creationId xmlns:p14="http://schemas.microsoft.com/office/powerpoint/2010/main" val="40624350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p:cNvSpPr>
            <a:spLocks noGrp="1" noRot="1" noChangeAspect="1" noTextEdit="1"/>
          </p:cNvSpPr>
          <p:nvPr>
            <p:ph type="sldImg"/>
          </p:nvPr>
        </p:nvSpPr>
        <p:spPr>
          <a:ln/>
        </p:spPr>
      </p:sp>
      <p:sp>
        <p:nvSpPr>
          <p:cNvPr id="286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You’ve heard Knowledge is Power. And I’m here to tell you knowledge is NOT power. It is what you DO with what you know that is the true power. If you spent the money to attend these webinars but you do nothing with the notes you will take, then NOTHING WILL CHANGE. Except for the fact that you are a little poorer. That isn’t good enough for you. I am convinced you CAN commit to being the World’s Best. If you take REAL action NOW, you CAN BE THE DIFFERENCE.</a:t>
            </a:r>
          </a:p>
          <a:p>
            <a:r>
              <a:rPr lang="en-US" altLang="en-US"/>
              <a:t>FORWARD</a:t>
            </a:r>
          </a:p>
        </p:txBody>
      </p:sp>
      <p:sp>
        <p:nvSpPr>
          <p:cNvPr id="286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F40E79A2-22EC-4D4E-B878-EDCCA95DF9FF}" type="slidenum">
              <a:rPr lang="en-US" altLang="en-US" sz="1300">
                <a:solidFill>
                  <a:srgbClr val="000000"/>
                </a:solidFill>
                <a:latin typeface="Impact" panose="020B0806030902050204" pitchFamily="34" charset="0"/>
              </a:rPr>
              <a:pPr/>
              <a:t>200</a:t>
            </a:fld>
            <a:endParaRPr lang="en-US" altLang="en-US" sz="1300">
              <a:solidFill>
                <a:srgbClr val="000000"/>
              </a:solidFill>
              <a:latin typeface="Impact" panose="020B0806030902050204" pitchFamily="34" charset="0"/>
            </a:endParaRPr>
          </a:p>
        </p:txBody>
      </p:sp>
    </p:spTree>
    <p:extLst>
      <p:ext uri="{BB962C8B-B14F-4D97-AF65-F5344CB8AC3E}">
        <p14:creationId xmlns:p14="http://schemas.microsoft.com/office/powerpoint/2010/main" val="10016479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a:ln/>
        </p:spPr>
      </p:sp>
      <p:sp>
        <p:nvSpPr>
          <p:cNvPr id="251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You’ve heard Knowledge is Power. And I’m here to tell you knowledge is NOT power. It is what you DO with what you know that is the true power. If you spent the money to attend these webinars but you do nothing with the notes you will take, then NOTHING WILL CHANGE. Except for the fact that you are a little poorer. That isn’t good enough for you. I am convinced you CAN commit to being the World’s Best. If you take REAL action NOW, you CAN BE THE DIFFERENCE.</a:t>
            </a:r>
          </a:p>
          <a:p>
            <a:r>
              <a:rPr lang="en-US" altLang="en-US"/>
              <a:t>FORWARD</a:t>
            </a:r>
          </a:p>
        </p:txBody>
      </p:sp>
      <p:sp>
        <p:nvSpPr>
          <p:cNvPr id="251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F469F0F4-E80B-4F7D-985E-C5612677DF06}" type="slidenum">
              <a:rPr lang="en-US" altLang="en-US" sz="1200">
                <a:solidFill>
                  <a:srgbClr val="000000"/>
                </a:solidFill>
                <a:latin typeface="Impact" panose="020B0806030902050204" pitchFamily="34" charset="0"/>
              </a:rPr>
              <a:pPr/>
              <a:t>201</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a:ln/>
        </p:spPr>
      </p:sp>
      <p:sp>
        <p:nvSpPr>
          <p:cNvPr id="252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 what ARE SOME CASE IDEAS YOU CAN DO right after you turn off this webinar.</a:t>
            </a:r>
          </a:p>
          <a:p>
            <a:r>
              <a:rPr lang="en-US" altLang="en-US"/>
              <a:t>CLICK FOR EFFECT</a:t>
            </a:r>
          </a:p>
          <a:p>
            <a:r>
              <a:rPr lang="en-US" altLang="en-US"/>
              <a:t>Review and remove JUST ONE dissatisfier from your customer experience and replace with a small wow. And then do one more tomorrow.</a:t>
            </a:r>
          </a:p>
          <a:p>
            <a:r>
              <a:rPr lang="en-US" altLang="en-US"/>
              <a:t>CLICK FOR EFFECT</a:t>
            </a:r>
          </a:p>
          <a:p>
            <a:r>
              <a:rPr lang="en-US" altLang="en-US"/>
              <a:t>Review and enhance your Employee experience.</a:t>
            </a:r>
          </a:p>
          <a:p>
            <a:r>
              <a:rPr lang="en-US" altLang="en-US"/>
              <a:t>CLICK FOR EFFECT</a:t>
            </a:r>
          </a:p>
          <a:p>
            <a:r>
              <a:rPr lang="en-US" altLang="en-US"/>
              <a:t>Download the Dale Carnegie sheet, read it EVERY DAY and BE THE DIFFERENCE for your team and for your customers.</a:t>
            </a:r>
          </a:p>
          <a:p>
            <a:r>
              <a:rPr lang="en-US" altLang="en-US"/>
              <a:t>FORWARD</a:t>
            </a:r>
          </a:p>
          <a:p>
            <a:endParaRPr lang="en-US" altLang="en-US"/>
          </a:p>
        </p:txBody>
      </p:sp>
      <p:sp>
        <p:nvSpPr>
          <p:cNvPr id="252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7B1B91F-D24C-433A-8AC7-04DC81B98E12}" type="slidenum">
              <a:rPr lang="en-US" altLang="en-US" sz="1200">
                <a:solidFill>
                  <a:srgbClr val="000000"/>
                </a:solidFill>
                <a:latin typeface="Impact" panose="020B0806030902050204" pitchFamily="34" charset="0"/>
              </a:rPr>
              <a:pPr/>
              <a:t>202</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a:ln/>
        </p:spPr>
      </p:sp>
      <p:sp>
        <p:nvSpPr>
          <p:cNvPr id="253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a:t>But Bill, you don’t understand. I’m not the top dog. I don’t control the checkbook. I don’t have much say. I don’t think I can be the difference for my company. Let me end my presentation with this story.</a:t>
            </a:r>
          </a:p>
          <a:p>
            <a:pPr>
              <a:lnSpc>
                <a:spcPct val="90000"/>
              </a:lnSpc>
            </a:pPr>
            <a:endParaRPr lang="en-US" altLang="en-US"/>
          </a:p>
          <a:p>
            <a:pPr>
              <a:lnSpc>
                <a:spcPct val="90000"/>
              </a:lnSpc>
            </a:pPr>
            <a:r>
              <a:rPr lang="en-US" altLang="en-US"/>
              <a:t>A young boy was walking along a beach among thousands of starfish. When he came to a starfish, he would pick it up, and throw it back into the ocean. </a:t>
            </a:r>
          </a:p>
          <a:p>
            <a:pPr>
              <a:lnSpc>
                <a:spcPct val="90000"/>
              </a:lnSpc>
            </a:pPr>
            <a:r>
              <a:rPr lang="en-US" altLang="en-US"/>
              <a:t>He had been doing this for some time when an old man approached him and said, “Little boy, what are you doing? Little boy said, “There was a storm last night. It washed up all these starfish onto the beach. If they don’t get back in the ocean they will all die.”</a:t>
            </a:r>
          </a:p>
          <a:p>
            <a:pPr>
              <a:lnSpc>
                <a:spcPct val="90000"/>
              </a:lnSpc>
            </a:pPr>
            <a:r>
              <a:rPr lang="en-US" altLang="en-US"/>
              <a:t>The old man said Look at this beach! From my right foot as far as I can see, it’s littered with starfish and you’re just one little boy. Do you think you can make a difference?”</a:t>
            </a:r>
          </a:p>
          <a:p>
            <a:pPr>
              <a:lnSpc>
                <a:spcPct val="90000"/>
              </a:lnSpc>
            </a:pPr>
            <a:r>
              <a:rPr lang="en-US" altLang="en-US"/>
              <a:t>Little boy bent down, picked up a starfish, and hurled it as far as he could into the ocean. Then he looked up at the man and replied,</a:t>
            </a:r>
          </a:p>
          <a:p>
            <a:pPr>
              <a:lnSpc>
                <a:spcPct val="90000"/>
              </a:lnSpc>
            </a:pPr>
            <a:r>
              <a:rPr lang="en-US" altLang="en-US"/>
              <a:t>“Well, I made a difference to that one!” Two morals to that story. </a:t>
            </a:r>
          </a:p>
          <a:p>
            <a:pPr>
              <a:lnSpc>
                <a:spcPct val="90000"/>
              </a:lnSpc>
            </a:pPr>
            <a:r>
              <a:rPr lang="en-US" altLang="en-US"/>
              <a:t>HRE IS THE FIRST:How do you think that ONE starfish felt for WHAT THAT LITTLE BOY DID. Greeat!!</a:t>
            </a:r>
          </a:p>
          <a:p>
            <a:pPr>
              <a:lnSpc>
                <a:spcPct val="90000"/>
              </a:lnSpc>
            </a:pPr>
            <a:r>
              <a:rPr lang="en-US" altLang="en-US"/>
              <a:t>HERE IS THE SECOND: When you are standing in front of your customer, you have the ability to BE THE DIFFERENCE for them. Make them feel you truly ARE The World’s Best. But it is up to you. COMMIT TODAY TO BE THE BEST IN THE WORLD.</a:t>
            </a:r>
          </a:p>
          <a:p>
            <a:pPr>
              <a:lnSpc>
                <a:spcPct val="90000"/>
              </a:lnSpc>
            </a:pPr>
            <a:r>
              <a:rPr lang="en-US" altLang="en-US"/>
              <a:t>FORWARD</a:t>
            </a:r>
          </a:p>
        </p:txBody>
      </p:sp>
      <p:sp>
        <p:nvSpPr>
          <p:cNvPr id="253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7D680E6D-43DE-4C44-9BEB-94BEB869709A}" type="slidenum">
              <a:rPr lang="en-US" altLang="en-US" sz="1200">
                <a:solidFill>
                  <a:srgbClr val="000000"/>
                </a:solidFill>
                <a:latin typeface="Impact" panose="020B0806030902050204" pitchFamily="34" charset="0"/>
              </a:rPr>
              <a:pPr/>
              <a:t>207</a:t>
            </a:fld>
            <a:endParaRPr lang="en-US" altLang="en-US" sz="1200" dirty="0">
              <a:solidFill>
                <a:srgbClr val="000000"/>
              </a:solidFill>
              <a:latin typeface="Impact" panose="020B080603090205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fld id="{87CFAAA9-630C-41C0-BCDA-7C4E9CC02540}" type="slidenum">
              <a:rPr lang="en-US" altLang="en-US" sz="1200">
                <a:solidFill>
                  <a:srgbClr val="000000"/>
                </a:solidFill>
                <a:latin typeface="Impact" panose="020B0806030902050204" pitchFamily="34" charset="0"/>
              </a:rPr>
              <a:pPr/>
              <a:t>210</a:t>
            </a:fld>
            <a:endParaRPr lang="en-US" altLang="en-US" sz="1200" dirty="0">
              <a:solidFill>
                <a:srgbClr val="000000"/>
              </a:solidFill>
              <a:latin typeface="Impact" panose="020B0806030902050204"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E654E6A6-3FDD-454D-A37C-A48D23036885}" type="datetimeFigureOut">
              <a:rPr lang="en-US" smtClean="0"/>
              <a:pPr>
                <a:defRPr/>
              </a:pPr>
              <a:t>4/1/2017</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318B3602-6A11-44FE-9FAC-10C248C3D405}" type="slidenum">
              <a:rPr lang="en-US" altLang="en-US" smtClean="0"/>
              <a:pPr/>
              <a:t>‹#›</a:t>
            </a:fld>
            <a:endParaRPr lang="en-US" altLang="en-US" dirty="0"/>
          </a:p>
        </p:txBody>
      </p:sp>
    </p:spTree>
    <p:extLst>
      <p:ext uri="{BB962C8B-B14F-4D97-AF65-F5344CB8AC3E}">
        <p14:creationId xmlns:p14="http://schemas.microsoft.com/office/powerpoint/2010/main" val="33752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2F937FB7-6199-4B6F-8D38-4D3350E03D77}" type="datetimeFigureOut">
              <a:rPr lang="en-US" smtClean="0"/>
              <a:pPr>
                <a:defRPr/>
              </a:pPr>
              <a:t>4/1/2017</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FFF7828B-4029-40FF-9B9F-02824BABE511}" type="slidenum">
              <a:rPr lang="en-US" altLang="en-US" smtClean="0"/>
              <a:pPr/>
              <a:t>‹#›</a:t>
            </a:fld>
            <a:endParaRPr lang="en-US" altLang="en-US" dirty="0"/>
          </a:p>
        </p:txBody>
      </p:sp>
    </p:spTree>
    <p:extLst>
      <p:ext uri="{BB962C8B-B14F-4D97-AF65-F5344CB8AC3E}">
        <p14:creationId xmlns:p14="http://schemas.microsoft.com/office/powerpoint/2010/main" val="327151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28A8052-768C-48CB-BA87-E4CA492DA63D}" type="datetimeFigureOut">
              <a:rPr lang="en-US" smtClean="0"/>
              <a:pPr>
                <a:defRPr/>
              </a:pPr>
              <a:t>4/1/2017</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202A479E-63AD-4001-A726-5BBBF3B993D8}" type="slidenum">
              <a:rPr lang="en-US" altLang="en-US" smtClean="0"/>
              <a:pPr/>
              <a:t>‹#›</a:t>
            </a:fld>
            <a:endParaRPr lang="en-US" altLang="en-US" dirty="0"/>
          </a:p>
        </p:txBody>
      </p:sp>
    </p:spTree>
    <p:extLst>
      <p:ext uri="{BB962C8B-B14F-4D97-AF65-F5344CB8AC3E}">
        <p14:creationId xmlns:p14="http://schemas.microsoft.com/office/powerpoint/2010/main" val="1048291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64DEFC52-E278-4CDE-9CA1-72DC374D144D}" type="datetimeFigureOut">
              <a:rPr lang="en-US" smtClean="0"/>
              <a:pPr>
                <a:defRPr/>
              </a:pPr>
              <a:t>4/1/2017</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A8EBC937-6DE9-4DA1-AD5A-BFF51346592C}" type="slidenum">
              <a:rPr lang="en-US" altLang="en-US" smtClean="0"/>
              <a:pPr/>
              <a:t>‹#›</a:t>
            </a:fld>
            <a:endParaRPr lang="en-US" altLang="en-US" dirty="0"/>
          </a:p>
        </p:txBody>
      </p:sp>
    </p:spTree>
    <p:extLst>
      <p:ext uri="{BB962C8B-B14F-4D97-AF65-F5344CB8AC3E}">
        <p14:creationId xmlns:p14="http://schemas.microsoft.com/office/powerpoint/2010/main" val="2263404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29B060DD-19DB-4BCD-ABFE-5EE4F8E492BA}" type="datetimeFigureOut">
              <a:rPr lang="en-US" smtClean="0"/>
              <a:pPr>
                <a:defRPr/>
              </a:pPr>
              <a:t>4/1/2017</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fld id="{B0D1AD8F-A225-4313-AE87-4AE117A89273}" type="slidenum">
              <a:rPr lang="en-US" altLang="en-US" smtClean="0"/>
              <a:pPr/>
              <a:t>‹#›</a:t>
            </a:fld>
            <a:endParaRPr lang="en-US" altLang="en-US" dirty="0"/>
          </a:p>
        </p:txBody>
      </p:sp>
    </p:spTree>
    <p:extLst>
      <p:ext uri="{BB962C8B-B14F-4D97-AF65-F5344CB8AC3E}">
        <p14:creationId xmlns:p14="http://schemas.microsoft.com/office/powerpoint/2010/main" val="3248880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136D34CC-76A5-410F-9073-83F3DA8E6910}" type="datetimeFigureOut">
              <a:rPr lang="en-US" smtClean="0"/>
              <a:pPr>
                <a:defRPr/>
              </a:pPr>
              <a:t>4/1/2017</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83051CD1-2C46-46B6-895A-38908E2442BC}" type="slidenum">
              <a:rPr lang="en-US" altLang="en-US" smtClean="0"/>
              <a:pPr/>
              <a:t>‹#›</a:t>
            </a:fld>
            <a:endParaRPr lang="en-US" altLang="en-US" dirty="0"/>
          </a:p>
        </p:txBody>
      </p:sp>
    </p:spTree>
    <p:extLst>
      <p:ext uri="{BB962C8B-B14F-4D97-AF65-F5344CB8AC3E}">
        <p14:creationId xmlns:p14="http://schemas.microsoft.com/office/powerpoint/2010/main" val="4179663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3AF8D18-B93A-49DD-97CA-E55D6A9D9687}" type="datetimeFigureOut">
              <a:rPr lang="en-US" smtClean="0"/>
              <a:pPr>
                <a:defRPr/>
              </a:pPr>
              <a:t>4/1/2017</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F4C13A49-BE0B-45F5-AF40-7AEFC99E1F0D}" type="slidenum">
              <a:rPr lang="en-US" altLang="en-US" smtClean="0"/>
              <a:pPr/>
              <a:t>‹#›</a:t>
            </a:fld>
            <a:endParaRPr lang="en-US" altLang="en-US" dirty="0"/>
          </a:p>
        </p:txBody>
      </p:sp>
    </p:spTree>
    <p:extLst>
      <p:ext uri="{BB962C8B-B14F-4D97-AF65-F5344CB8AC3E}">
        <p14:creationId xmlns:p14="http://schemas.microsoft.com/office/powerpoint/2010/main" val="2606857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6F16A47-16ED-4009-AD47-D4AE930D029B}" type="datetimeFigureOut">
              <a:rPr lang="en-US" smtClean="0"/>
              <a:pPr>
                <a:defRPr/>
              </a:pPr>
              <a:t>4/1/2017</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0F5127E1-FAD9-4CF7-9DFF-9B137A89F050}" type="slidenum">
              <a:rPr lang="en-US" altLang="en-US" smtClean="0"/>
              <a:pPr/>
              <a:t>‹#›</a:t>
            </a:fld>
            <a:endParaRPr lang="en-US" altLang="en-US" dirty="0"/>
          </a:p>
        </p:txBody>
      </p:sp>
    </p:spTree>
    <p:extLst>
      <p:ext uri="{BB962C8B-B14F-4D97-AF65-F5344CB8AC3E}">
        <p14:creationId xmlns:p14="http://schemas.microsoft.com/office/powerpoint/2010/main" val="2226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3049E5E-BCC8-4425-81E3-7D89DE8FEC7A}" type="datetimeFigureOut">
              <a:rPr lang="en-US" smtClean="0"/>
              <a:pPr>
                <a:defRPr/>
              </a:pPr>
              <a:t>4/1/2017</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90C73003-75C1-4814-BE74-5A73EB73AA68}" type="slidenum">
              <a:rPr lang="en-US" altLang="en-US" smtClean="0"/>
              <a:pPr/>
              <a:t>‹#›</a:t>
            </a:fld>
            <a:endParaRPr lang="en-US" altLang="en-US" dirty="0"/>
          </a:p>
        </p:txBody>
      </p:sp>
    </p:spTree>
    <p:extLst>
      <p:ext uri="{BB962C8B-B14F-4D97-AF65-F5344CB8AC3E}">
        <p14:creationId xmlns:p14="http://schemas.microsoft.com/office/powerpoint/2010/main" val="133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E4113095-2687-4881-B2E9-9A70D8B7F365}" type="datetimeFigureOut">
              <a:rPr lang="en-US" smtClean="0"/>
              <a:pPr>
                <a:defRPr/>
              </a:pPr>
              <a:t>4/1/2017</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6F76675B-4734-4C20-9F5F-40E755B388C8}" type="slidenum">
              <a:rPr lang="en-US" altLang="en-US" smtClean="0"/>
              <a:pPr/>
              <a:t>‹#›</a:t>
            </a:fld>
            <a:endParaRPr lang="en-US" altLang="en-US" dirty="0"/>
          </a:p>
        </p:txBody>
      </p:sp>
    </p:spTree>
    <p:extLst>
      <p:ext uri="{BB962C8B-B14F-4D97-AF65-F5344CB8AC3E}">
        <p14:creationId xmlns:p14="http://schemas.microsoft.com/office/powerpoint/2010/main" val="298579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1CE7EF14-7AA6-40DE-B06E-2C95196158E9}" type="datetimeFigureOut">
              <a:rPr lang="en-US" smtClean="0"/>
              <a:pPr>
                <a:defRPr/>
              </a:pPr>
              <a:t>4/1/2017</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68DAD3C5-824C-439C-BA10-742ED434757B}" type="slidenum">
              <a:rPr lang="en-US" altLang="en-US" smtClean="0"/>
              <a:pPr/>
              <a:t>‹#›</a:t>
            </a:fld>
            <a:endParaRPr lang="en-US" altLang="en-US" dirty="0"/>
          </a:p>
        </p:txBody>
      </p:sp>
    </p:spTree>
    <p:extLst>
      <p:ext uri="{BB962C8B-B14F-4D97-AF65-F5344CB8AC3E}">
        <p14:creationId xmlns:p14="http://schemas.microsoft.com/office/powerpoint/2010/main" val="498596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39166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sz="half" idx="1"/>
          </p:nvPr>
        </p:nvSpPr>
        <p:spPr>
          <a:xfrm>
            <a:off x="457200" y="1600201"/>
            <a:ext cx="7772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892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0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Impact" panose="020B0806030902050204" pitchFamily="34" charset="0"/>
                <a:cs typeface="Arial" charset="0"/>
              </a:defRPr>
            </a:lvl1pPr>
          </a:lstStyle>
          <a:p>
            <a:pPr>
              <a:defRPr/>
            </a:pPr>
            <a:fld id="{FF030089-D46C-4A2C-A391-B7DD698E4039}" type="datetimeFigureOut">
              <a:rPr lang="en-US" smtClean="0"/>
              <a:pPr>
                <a:defRPr/>
              </a:pPr>
              <a:t>4/1/2017</a:t>
            </a:fld>
            <a:endParaRPr lang="en-US" dirty="0"/>
          </a:p>
        </p:txBody>
      </p:sp>
      <p:sp>
        <p:nvSpPr>
          <p:cNvPr id="2140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Impact" panose="020B0806030902050204" pitchFamily="34" charset="0"/>
                <a:cs typeface="Arial" charset="0"/>
              </a:defRPr>
            </a:lvl1pPr>
          </a:lstStyle>
          <a:p>
            <a:pPr>
              <a:defRPr/>
            </a:pPr>
            <a:endParaRPr lang="en-US" dirty="0"/>
          </a:p>
        </p:txBody>
      </p:sp>
      <p:sp>
        <p:nvSpPr>
          <p:cNvPr id="2140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Impact" panose="020B0806030902050204" pitchFamily="34" charset="0"/>
              </a:defRPr>
            </a:lvl1pPr>
          </a:lstStyle>
          <a:p>
            <a:fld id="{6481F867-95CF-4D86-BBA2-B1F9E3A3E502}" type="slidenum">
              <a:rPr lang="en-US" altLang="en-US" smtClean="0"/>
              <a:pPr/>
              <a:t>‹#›</a:t>
            </a:fld>
            <a:endParaRPr lang="en-US" altLang="en-US" dirty="0"/>
          </a:p>
        </p:txBody>
      </p:sp>
    </p:spTree>
  </p:cSld>
  <p:clrMap bg1="lt1" tx1="dk1" bg2="lt2" tx2="dk2" accent1="accent1" accent2="accent2" accent3="accent3" accent4="accent4" accent5="accent5" accent6="accent6" hlink="hlink" folHlink="folHlink"/>
  <p:sldLayoutIdLst>
    <p:sldLayoutId id="2147490570" r:id="rId1"/>
    <p:sldLayoutId id="2147490571" r:id="rId2"/>
    <p:sldLayoutId id="2147490572" r:id="rId3"/>
    <p:sldLayoutId id="2147490573" r:id="rId4"/>
    <p:sldLayoutId id="2147490574" r:id="rId5"/>
    <p:sldLayoutId id="2147490575" r:id="rId6"/>
    <p:sldLayoutId id="2147490576" r:id="rId7"/>
    <p:sldLayoutId id="2147490577" r:id="rId8"/>
    <p:sldLayoutId id="2147490578" r:id="rId9"/>
    <p:sldLayoutId id="2147490579" r:id="rId10"/>
    <p:sldLayoutId id="2147490580" r:id="rId11"/>
    <p:sldLayoutId id="2147490581" r:id="rId12"/>
    <p:sldLayoutId id="214749061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Impact" pitchFamily="34" charset="0"/>
        </a:defRPr>
      </a:lvl2pPr>
      <a:lvl3pPr algn="ctr" rtl="0" eaLnBrk="0" fontAlgn="base" hangingPunct="0">
        <a:spcBef>
          <a:spcPct val="0"/>
        </a:spcBef>
        <a:spcAft>
          <a:spcPct val="0"/>
        </a:spcAft>
        <a:defRPr sz="4400">
          <a:solidFill>
            <a:schemeClr val="tx2"/>
          </a:solidFill>
          <a:latin typeface="Impact" pitchFamily="34" charset="0"/>
        </a:defRPr>
      </a:lvl3pPr>
      <a:lvl4pPr algn="ctr" rtl="0" eaLnBrk="0" fontAlgn="base" hangingPunct="0">
        <a:spcBef>
          <a:spcPct val="0"/>
        </a:spcBef>
        <a:spcAft>
          <a:spcPct val="0"/>
        </a:spcAft>
        <a:defRPr sz="4400">
          <a:solidFill>
            <a:schemeClr val="tx2"/>
          </a:solidFill>
          <a:latin typeface="Impact" pitchFamily="34" charset="0"/>
        </a:defRPr>
      </a:lvl4pPr>
      <a:lvl5pPr algn="ctr" rtl="0" eaLnBrk="0" fontAlgn="base" hangingPunct="0">
        <a:spcBef>
          <a:spcPct val="0"/>
        </a:spcBef>
        <a:spcAft>
          <a:spcPct val="0"/>
        </a:spcAft>
        <a:defRPr sz="4400">
          <a:solidFill>
            <a:schemeClr val="tx2"/>
          </a:solidFill>
          <a:latin typeface="Impact" pitchFamily="34" charset="0"/>
        </a:defRPr>
      </a:lvl5pPr>
      <a:lvl6pPr marL="457200" algn="ctr" rtl="0" fontAlgn="base">
        <a:spcBef>
          <a:spcPct val="0"/>
        </a:spcBef>
        <a:spcAft>
          <a:spcPct val="0"/>
        </a:spcAft>
        <a:defRPr sz="4400">
          <a:solidFill>
            <a:schemeClr val="tx2"/>
          </a:solidFill>
          <a:latin typeface="Impact" pitchFamily="34" charset="0"/>
        </a:defRPr>
      </a:lvl6pPr>
      <a:lvl7pPr marL="914400" algn="ctr" rtl="0" fontAlgn="base">
        <a:spcBef>
          <a:spcPct val="0"/>
        </a:spcBef>
        <a:spcAft>
          <a:spcPct val="0"/>
        </a:spcAft>
        <a:defRPr sz="4400">
          <a:solidFill>
            <a:schemeClr val="tx2"/>
          </a:solidFill>
          <a:latin typeface="Impact" pitchFamily="34" charset="0"/>
        </a:defRPr>
      </a:lvl7pPr>
      <a:lvl8pPr marL="1371600" algn="ctr" rtl="0" fontAlgn="base">
        <a:spcBef>
          <a:spcPct val="0"/>
        </a:spcBef>
        <a:spcAft>
          <a:spcPct val="0"/>
        </a:spcAft>
        <a:defRPr sz="4400">
          <a:solidFill>
            <a:schemeClr val="tx2"/>
          </a:solidFill>
          <a:latin typeface="Impact" pitchFamily="34" charset="0"/>
        </a:defRPr>
      </a:lvl8pPr>
      <a:lvl9pPr marL="1828800" algn="ctr" rtl="0" fontAlgn="base">
        <a:spcBef>
          <a:spcPct val="0"/>
        </a:spcBef>
        <a:spcAft>
          <a:spcPct val="0"/>
        </a:spcAft>
        <a:defRPr sz="4400">
          <a:solidFill>
            <a:schemeClr val="tx2"/>
          </a:solidFill>
          <a:latin typeface="Impact"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0.gi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6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7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7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9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9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10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47.jpeg"/></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audio" Target="../media/audio2.wav"/><Relationship Id="rId5" Type="http://schemas.openxmlformats.org/officeDocument/2006/relationships/image" Target="../media/image47.jpeg"/><Relationship Id="rId4" Type="http://schemas.openxmlformats.org/officeDocument/2006/relationships/audio" Target="../media/audio2.wav"/></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1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audio" Target="../media/audio2.wav"/></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1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1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tags" Target="../tags/tag4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tags" Target="../tags/tag45.xml"/></Relationships>
</file>

<file path=ppt/slides/_rels/slide1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png"/><Relationship Id="rId5" Type="http://schemas.openxmlformats.org/officeDocument/2006/relationships/image" Target="../media/image64.jpeg"/><Relationship Id="rId4" Type="http://schemas.openxmlformats.org/officeDocument/2006/relationships/notesSlide" Target="../notesSlides/notesSlide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7" name="Rectangle 3"/>
          <p:cNvSpPr>
            <a:spLocks noChangeArrowheads="1"/>
          </p:cNvSpPr>
          <p:nvPr/>
        </p:nvSpPr>
        <p:spPr bwMode="auto">
          <a:xfrm>
            <a:off x="0" y="2514600"/>
            <a:ext cx="5562600" cy="1447800"/>
          </a:xfrm>
          <a:prstGeom prst="rect">
            <a:avLst/>
          </a:prstGeom>
          <a:noFill/>
          <a:ln w="9525">
            <a:noFill/>
            <a:miter lim="800000"/>
            <a:headEnd/>
            <a:tailEnd/>
          </a:ln>
          <a:effectLst/>
        </p:spPr>
        <p:txBody>
          <a:bodyPr anchor="ctr"/>
          <a:lstStyle/>
          <a:p>
            <a:pPr algn="ctr" eaLnBrk="0" hangingPunct="0">
              <a:defRPr/>
            </a:pPr>
            <a:r>
              <a:rPr lang="en-US" altLang="en-US" sz="8000" dirty="0">
                <a:solidFill>
                  <a:srgbClr val="FF0000"/>
                </a:solidFill>
                <a:effectLst>
                  <a:outerShdw blurRad="38100" dist="38100" dir="2700000" algn="tl">
                    <a:srgbClr val="000000">
                      <a:alpha val="43137"/>
                    </a:srgbClr>
                  </a:outerShdw>
                </a:effectLst>
                <a:latin typeface="Impact" pitchFamily="34" charset="0"/>
                <a:cs typeface="Arial" charset="0"/>
              </a:rPr>
              <a:t>Challenge Yourself:  </a:t>
            </a:r>
            <a:r>
              <a:rPr lang="en-US" altLang="en-US" sz="8000" dirty="0">
                <a:effectLst>
                  <a:outerShdw blurRad="38100" dist="38100" dir="2700000" algn="tl">
                    <a:srgbClr val="000000">
                      <a:alpha val="43137"/>
                    </a:srgbClr>
                  </a:outerShdw>
                </a:effectLst>
                <a:latin typeface="Impact" pitchFamily="34" charset="0"/>
                <a:cs typeface="Arial" charset="0"/>
              </a:rPr>
              <a:t>Maximizing</a:t>
            </a:r>
          </a:p>
          <a:p>
            <a:pPr algn="ctr" eaLnBrk="0" hangingPunct="0">
              <a:lnSpc>
                <a:spcPct val="90000"/>
              </a:lnSpc>
              <a:defRPr/>
            </a:pPr>
            <a:r>
              <a:rPr lang="en-US" altLang="en-US" sz="8000" dirty="0">
                <a:effectLst>
                  <a:outerShdw blurRad="38100" dist="38100" dir="2700000" algn="tl">
                    <a:srgbClr val="000000">
                      <a:alpha val="43137"/>
                    </a:srgbClr>
                  </a:outerShdw>
                </a:effectLst>
                <a:latin typeface="Impact" pitchFamily="34" charset="0"/>
                <a:cs typeface="Arial" charset="0"/>
              </a:rPr>
              <a:t>the Student Experience</a:t>
            </a:r>
          </a:p>
        </p:txBody>
      </p:sp>
      <p:sp>
        <p:nvSpPr>
          <p:cNvPr id="39939" name="Rectangle 4"/>
          <p:cNvSpPr>
            <a:spLocks noChangeArrowheads="1"/>
          </p:cNvSpPr>
          <p:nvPr/>
        </p:nvSpPr>
        <p:spPr bwMode="auto">
          <a:xfrm>
            <a:off x="1646238" y="1725613"/>
            <a:ext cx="18415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nSpc>
                <a:spcPct val="80000"/>
              </a:lnSpc>
            </a:pPr>
            <a:endParaRPr lang="en-US" altLang="en-US" sz="4800" dirty="0">
              <a:solidFill>
                <a:srgbClr val="000000"/>
              </a:solidFill>
              <a:latin typeface="Impact" panose="020B0806030902050204" pitchFamily="34" charset="0"/>
            </a:endParaRPr>
          </a:p>
        </p:txBody>
      </p:sp>
      <p:pic>
        <p:nvPicPr>
          <p:cNvPr id="3" name="Picture 2"/>
          <p:cNvPicPr>
            <a:picLocks noChangeAspect="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029199" y="-76200"/>
            <a:ext cx="4768827" cy="6934200"/>
          </a:xfrm>
          <a:prstGeom prst="rect">
            <a:avLst/>
          </a:prstGeom>
        </p:spPr>
      </p:pic>
      <p:pic>
        <p:nvPicPr>
          <p:cNvPr id="5" name="Mandy Moore - Extraordina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29000" y="6858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6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438400"/>
            <a:ext cx="9144000" cy="1143000"/>
          </a:xfrm>
        </p:spPr>
        <p:txBody>
          <a:bodyPr/>
          <a:lstStyle/>
          <a:p>
            <a:pPr eaLnBrk="1" hangingPunct="1">
              <a:defRPr/>
            </a:pPr>
            <a:r>
              <a:rPr lang="en-US" sz="9800" dirty="0">
                <a:solidFill>
                  <a:srgbClr val="000000"/>
                </a:solidFill>
                <a:effectLst>
                  <a:outerShdw blurRad="38100" dist="38100" dir="2700000" algn="tl">
                    <a:srgbClr val="C0C0C0"/>
                  </a:outerShdw>
                </a:effectLst>
              </a:rPr>
              <a:t>Who do </a:t>
            </a:r>
            <a:r>
              <a:rPr lang="en-US" sz="9800" dirty="0">
                <a:solidFill>
                  <a:srgbClr val="FF0000"/>
                </a:solidFill>
                <a:effectLst>
                  <a:outerShdw blurRad="38100" dist="38100" dir="2700000" algn="tl">
                    <a:srgbClr val="C0C0C0"/>
                  </a:outerShdw>
                </a:effectLst>
              </a:rPr>
              <a:t>you</a:t>
            </a:r>
            <a:r>
              <a:rPr lang="en-US" sz="9800" dirty="0">
                <a:solidFill>
                  <a:srgbClr val="000000"/>
                </a:solidFill>
                <a:effectLst>
                  <a:outerShdw blurRad="38100" dist="38100" dir="2700000" algn="tl">
                    <a:srgbClr val="C0C0C0"/>
                  </a:outerShdw>
                </a:effectLst>
              </a:rPr>
              <a:t> compete with</a:t>
            </a:r>
            <a:br>
              <a:rPr lang="en-US" sz="9800" dirty="0">
                <a:solidFill>
                  <a:srgbClr val="000000"/>
                </a:solidFill>
                <a:effectLst>
                  <a:outerShdw blurRad="38100" dist="38100" dir="2700000" algn="tl">
                    <a:srgbClr val="C0C0C0"/>
                  </a:outerShdw>
                </a:effectLst>
              </a:rPr>
            </a:br>
            <a:r>
              <a:rPr lang="en-US" sz="9800" dirty="0">
                <a:solidFill>
                  <a:srgbClr val="000000"/>
                </a:solidFill>
                <a:effectLst>
                  <a:outerShdw blurRad="38100" dist="38100" dir="2700000" algn="tl">
                    <a:srgbClr val="C0C0C0"/>
                  </a:outerShdw>
                </a:effectLst>
              </a:rPr>
              <a:t> for </a:t>
            </a:r>
            <a:r>
              <a:rPr lang="en-US" sz="9800" dirty="0">
                <a:solidFill>
                  <a:srgbClr val="FF0000"/>
                </a:solidFill>
                <a:effectLst>
                  <a:outerShdw blurRad="38100" dist="38100" dir="2700000" algn="tl">
                    <a:srgbClr val="C0C0C0"/>
                  </a:outerShdw>
                </a:effectLst>
              </a:rPr>
              <a:t>students</a:t>
            </a:r>
            <a:r>
              <a:rPr lang="en-US" sz="9800" dirty="0">
                <a:solidFill>
                  <a:srgbClr val="000000"/>
                </a:solidFill>
                <a:effectLst>
                  <a:outerShdw blurRad="38100" dist="38100" dir="2700000" algn="tl">
                    <a:srgbClr val="C0C0C0"/>
                  </a:outerShdw>
                </a:effectLst>
              </a:rPr>
              <a:t>?</a:t>
            </a:r>
          </a:p>
        </p:txBody>
      </p:sp>
      <p:pic>
        <p:nvPicPr>
          <p:cNvPr id="3" name="Jeopardy-theme-so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72600" y="4953000"/>
            <a:ext cx="609600" cy="609600"/>
          </a:xfrm>
          <a:prstGeom prst="rect">
            <a:avLst/>
          </a:prstGeom>
        </p:spPr>
      </p:pic>
    </p:spTree>
    <p:extLst>
      <p:ext uri="{BB962C8B-B14F-4D97-AF65-F5344CB8AC3E}">
        <p14:creationId xmlns:p14="http://schemas.microsoft.com/office/powerpoint/2010/main" val="244238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1986" name="Picture 1" descr="Upset cou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49263"/>
            <a:ext cx="4876800" cy="730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4294967295"/>
          </p:nvPr>
        </p:nvSpPr>
        <p:spPr>
          <a:xfrm>
            <a:off x="0" y="228600"/>
            <a:ext cx="8686800" cy="4906963"/>
          </a:xfrm>
        </p:spPr>
        <p:txBody>
          <a:bodyPr/>
          <a:lstStyle/>
          <a:p>
            <a:pPr marL="0" indent="0" algn="r">
              <a:spcBef>
                <a:spcPct val="0"/>
              </a:spcBef>
              <a:buFontTx/>
              <a:buNone/>
              <a:defRPr/>
            </a:pPr>
            <a:r>
              <a:rPr lang="en-US" sz="7400" dirty="0">
                <a:effectLst>
                  <a:outerShdw blurRad="38100" dist="38100" dir="2700000" algn="tl">
                    <a:srgbClr val="C0C0C0"/>
                  </a:outerShdw>
                </a:effectLst>
              </a:rPr>
              <a:t>People need </a:t>
            </a:r>
          </a:p>
          <a:p>
            <a:pPr marL="0" indent="0" algn="r">
              <a:spcBef>
                <a:spcPct val="0"/>
              </a:spcBef>
              <a:buFontTx/>
              <a:buNone/>
              <a:defRPr/>
            </a:pPr>
            <a:r>
              <a:rPr lang="en-US" sz="7400" dirty="0">
                <a:effectLst>
                  <a:outerShdw blurRad="38100" dist="38100" dir="2700000" algn="tl">
                    <a:srgbClr val="C0C0C0"/>
                  </a:outerShdw>
                </a:effectLst>
              </a:rPr>
              <a:t>to be </a:t>
            </a:r>
            <a:r>
              <a:rPr lang="en-US" sz="7400" dirty="0">
                <a:solidFill>
                  <a:srgbClr val="FF0000"/>
                </a:solidFill>
                <a:effectLst>
                  <a:outerShdw blurRad="38100" dist="38100" dir="2700000" algn="tl">
                    <a:srgbClr val="C0C0C0"/>
                  </a:outerShdw>
                </a:effectLst>
              </a:rPr>
              <a:t>reminded</a:t>
            </a:r>
            <a:r>
              <a:rPr lang="en-US" sz="7400" dirty="0">
                <a:effectLst>
                  <a:outerShdw blurRad="38100" dist="38100" dir="2700000" algn="tl">
                    <a:srgbClr val="C0C0C0"/>
                  </a:outerShdw>
                </a:effectLst>
              </a:rPr>
              <a:t> </a:t>
            </a:r>
          </a:p>
          <a:p>
            <a:pPr marL="0" indent="0" algn="r">
              <a:spcBef>
                <a:spcPct val="0"/>
              </a:spcBef>
              <a:buFontTx/>
              <a:buNone/>
              <a:defRPr/>
            </a:pPr>
            <a:r>
              <a:rPr lang="en-US" sz="7400" dirty="0">
                <a:effectLst>
                  <a:outerShdw blurRad="38100" dist="38100" dir="2700000" algn="tl">
                    <a:srgbClr val="C0C0C0"/>
                  </a:outerShdw>
                </a:effectLst>
              </a:rPr>
              <a:t>more often than </a:t>
            </a:r>
          </a:p>
          <a:p>
            <a:pPr marL="0" indent="0" algn="r">
              <a:spcBef>
                <a:spcPct val="0"/>
              </a:spcBef>
              <a:buFontTx/>
              <a:buNone/>
              <a:defRPr/>
            </a:pPr>
            <a:r>
              <a:rPr lang="en-US" sz="7400" dirty="0">
                <a:effectLst>
                  <a:outerShdw blurRad="38100" dist="38100" dir="2700000" algn="tl">
                    <a:srgbClr val="C0C0C0"/>
                  </a:outerShdw>
                </a:effectLst>
              </a:rPr>
              <a:t>they need to be </a:t>
            </a:r>
          </a:p>
          <a:p>
            <a:pPr marL="0" indent="0" algn="r">
              <a:spcBef>
                <a:spcPct val="0"/>
              </a:spcBef>
              <a:buFontTx/>
              <a:buNone/>
              <a:defRPr/>
            </a:pPr>
            <a:r>
              <a:rPr lang="en-US" sz="7400" dirty="0">
                <a:effectLst>
                  <a:outerShdw blurRad="38100" dist="38100" dir="2700000" algn="tl">
                    <a:srgbClr val="C0C0C0"/>
                  </a:outerShdw>
                </a:effectLst>
              </a:rPr>
              <a:t>instructed.</a:t>
            </a:r>
          </a:p>
          <a:p>
            <a:pPr marL="0" indent="0" algn="r">
              <a:spcBef>
                <a:spcPct val="0"/>
              </a:spcBef>
              <a:buFontTx/>
              <a:buNone/>
              <a:defRPr/>
            </a:pPr>
            <a:r>
              <a:rPr lang="en-US" sz="3600" dirty="0">
                <a:effectLst>
                  <a:outerShdw blurRad="38100" dist="38100" dir="2700000" algn="tl">
                    <a:srgbClr val="C0C0C0"/>
                  </a:outerShdw>
                </a:effectLst>
              </a:rPr>
              <a:t>Samuel Johnson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idx="4294967295"/>
          </p:nvPr>
        </p:nvSpPr>
        <p:spPr>
          <a:xfrm>
            <a:off x="0" y="-457200"/>
            <a:ext cx="9140825" cy="7543800"/>
          </a:xfrm>
          <a:solidFill>
            <a:schemeClr val="tx1"/>
          </a:solidFill>
        </p:spPr>
        <p:txBody>
          <a:bodyPr/>
          <a:lstStyle/>
          <a:p>
            <a:r>
              <a:rPr lang="en-US" altLang="en-US" sz="5400" dirty="0">
                <a:solidFill>
                  <a:srgbClr val="FFFFFF"/>
                </a:solidFill>
              </a:rPr>
              <a:t>The following presentation</a:t>
            </a:r>
            <a:br>
              <a:rPr lang="en-US" altLang="en-US" sz="5400" dirty="0">
                <a:solidFill>
                  <a:srgbClr val="FFFFFF"/>
                </a:solidFill>
              </a:rPr>
            </a:br>
            <a:r>
              <a:rPr lang="en-US" altLang="en-US" sz="5400" dirty="0">
                <a:solidFill>
                  <a:srgbClr val="FFFFFF"/>
                </a:solidFill>
              </a:rPr>
              <a:t>is a program to</a:t>
            </a:r>
            <a:br>
              <a:rPr lang="en-US" altLang="en-US" sz="5400" dirty="0">
                <a:solidFill>
                  <a:srgbClr val="FFFFFF"/>
                </a:solidFill>
              </a:rPr>
            </a:br>
            <a:r>
              <a:rPr lang="en-US" altLang="en-US" sz="5400" dirty="0">
                <a:solidFill>
                  <a:srgbClr val="FFFFFF"/>
                </a:solidFill>
              </a:rPr>
              <a:t>“Challenge Yourself”.</a:t>
            </a:r>
            <a:br>
              <a:rPr lang="en-US" altLang="en-US" sz="5400" dirty="0">
                <a:solidFill>
                  <a:srgbClr val="FFFFFF"/>
                </a:solidFill>
              </a:rPr>
            </a:br>
            <a:r>
              <a:rPr lang="en-US" altLang="en-US" sz="5400" dirty="0">
                <a:solidFill>
                  <a:srgbClr val="FFFFFF"/>
                </a:solidFill>
              </a:rPr>
              <a:t>The information expressed</a:t>
            </a:r>
            <a:br>
              <a:rPr lang="en-US" altLang="en-US" sz="5400" dirty="0">
                <a:solidFill>
                  <a:srgbClr val="FFFFFF"/>
                </a:solidFill>
              </a:rPr>
            </a:br>
            <a:r>
              <a:rPr lang="en-US" altLang="en-US" sz="5400" dirty="0">
                <a:solidFill>
                  <a:srgbClr val="FFFFFF"/>
                </a:solidFill>
              </a:rPr>
              <a:t>are that of the presenter</a:t>
            </a:r>
            <a:br>
              <a:rPr lang="en-US" altLang="en-US" sz="5400" dirty="0">
                <a:solidFill>
                  <a:srgbClr val="FFFFFF"/>
                </a:solidFill>
              </a:rPr>
            </a:br>
            <a:r>
              <a:rPr lang="en-US" altLang="en-US" sz="5400" dirty="0">
                <a:solidFill>
                  <a:srgbClr val="FFFFFF"/>
                </a:solidFill>
              </a:rPr>
              <a:t>and may not represent</a:t>
            </a:r>
            <a:br>
              <a:rPr lang="en-US" altLang="en-US" sz="5400" dirty="0">
                <a:solidFill>
                  <a:srgbClr val="FFFFFF"/>
                </a:solidFill>
              </a:rPr>
            </a:br>
            <a:r>
              <a:rPr lang="en-US" altLang="en-US" sz="5400" dirty="0">
                <a:solidFill>
                  <a:srgbClr val="FFFFFF"/>
                </a:solidFill>
              </a:rPr>
              <a:t>the views or opinions</a:t>
            </a:r>
            <a:br>
              <a:rPr lang="en-US" altLang="en-US" sz="5400" dirty="0">
                <a:solidFill>
                  <a:srgbClr val="FFFFFF"/>
                </a:solidFill>
              </a:rPr>
            </a:br>
            <a:r>
              <a:rPr lang="en-US" altLang="en-US" sz="5400" dirty="0">
                <a:solidFill>
                  <a:srgbClr val="FFFFFF"/>
                </a:solidFill>
              </a:rPr>
              <a:t>of MCCSSA.</a:t>
            </a:r>
            <a:r>
              <a:rPr lang="en-US" altLang="en-US" sz="4800" b="1" dirty="0">
                <a:solidFill>
                  <a:srgbClr val="FFFFFF"/>
                </a:solidFill>
              </a:rPr>
              <a:t> </a:t>
            </a:r>
          </a:p>
        </p:txBody>
      </p:sp>
    </p:spTree>
    <p:extLst>
      <p:ext uri="{BB962C8B-B14F-4D97-AF65-F5344CB8AC3E}">
        <p14:creationId xmlns:p14="http://schemas.microsoft.com/office/powerpoint/2010/main" val="909453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600200"/>
            <a:ext cx="9144000" cy="1143000"/>
          </a:xfrm>
        </p:spPr>
        <p:txBody>
          <a:bodyPr/>
          <a:lstStyle/>
          <a:p>
            <a:pPr>
              <a:defRPr/>
            </a:pPr>
            <a:r>
              <a:rPr lang="en-US" sz="7200">
                <a:solidFill>
                  <a:schemeClr val="tx1"/>
                </a:solidFill>
                <a:effectLst>
                  <a:outerShdw blurRad="38100" dist="38100" dir="2700000" algn="tl">
                    <a:srgbClr val="C0C0C0"/>
                  </a:outerShdw>
                </a:effectLst>
              </a:rPr>
              <a:t>One expectation </a:t>
            </a:r>
            <a:br>
              <a:rPr lang="en-US" sz="7200">
                <a:solidFill>
                  <a:schemeClr val="tx1"/>
                </a:solidFill>
                <a:effectLst>
                  <a:outerShdw blurRad="38100" dist="38100" dir="2700000" algn="tl">
                    <a:srgbClr val="C0C0C0"/>
                  </a:outerShdw>
                </a:effectLst>
              </a:rPr>
            </a:br>
            <a:r>
              <a:rPr lang="en-US" sz="7200">
                <a:solidFill>
                  <a:schemeClr val="tx1"/>
                </a:solidFill>
                <a:effectLst>
                  <a:outerShdw blurRad="38100" dist="38100" dir="2700000" algn="tl">
                    <a:srgbClr val="C0C0C0"/>
                  </a:outerShdw>
                </a:effectLst>
              </a:rPr>
              <a:t>of any meeting:</a:t>
            </a:r>
            <a:br>
              <a:rPr lang="en-US" sz="6600">
                <a:solidFill>
                  <a:schemeClr val="tx1"/>
                </a:solidFill>
                <a:effectLst>
                  <a:outerShdw blurRad="38100" dist="38100" dir="2700000" algn="tl">
                    <a:srgbClr val="C0C0C0"/>
                  </a:outerShdw>
                </a:effectLst>
              </a:rPr>
            </a:br>
            <a:endParaRPr lang="en-US" sz="6600">
              <a:solidFill>
                <a:schemeClr val="tx1"/>
              </a:solidFill>
              <a:effectLst>
                <a:outerShdw blurRad="38100" dist="38100" dir="2700000" algn="tl">
                  <a:srgbClr val="C0C0C0"/>
                </a:outerShdw>
              </a:effectLst>
            </a:endParaRPr>
          </a:p>
        </p:txBody>
      </p:sp>
      <p:sp>
        <p:nvSpPr>
          <p:cNvPr id="3" name="Rectangle 2"/>
          <p:cNvSpPr/>
          <p:nvPr/>
        </p:nvSpPr>
        <p:spPr>
          <a:xfrm>
            <a:off x="0" y="3013075"/>
            <a:ext cx="9144000" cy="2286000"/>
          </a:xfrm>
          <a:prstGeom prst="rect">
            <a:avLst/>
          </a:prstGeom>
        </p:spPr>
        <p:txBody>
          <a:bodyPr>
            <a:spAutoFit/>
          </a:bodyPr>
          <a:lstStyle/>
          <a:p>
            <a:pPr algn="ctr">
              <a:defRPr/>
            </a:pPr>
            <a:r>
              <a:rPr lang="en-US" sz="7200" dirty="0">
                <a:effectLst>
                  <a:outerShdw blurRad="38100" dist="38100" dir="2700000" algn="tl">
                    <a:srgbClr val="C0C0C0"/>
                  </a:outerShdw>
                </a:effectLst>
                <a:latin typeface="Impact" pitchFamily="34" charset="0"/>
                <a:cs typeface="Arial" charset="0"/>
              </a:rPr>
              <a:t>We want the meeting </a:t>
            </a:r>
            <a:br>
              <a:rPr lang="en-US" sz="7200" dirty="0">
                <a:effectLst>
                  <a:outerShdw blurRad="38100" dist="38100" dir="2700000" algn="tl">
                    <a:srgbClr val="C0C0C0"/>
                  </a:outerShdw>
                </a:effectLst>
                <a:latin typeface="Impact" pitchFamily="34" charset="0"/>
                <a:cs typeface="Arial" charset="0"/>
              </a:rPr>
            </a:br>
            <a:r>
              <a:rPr lang="en-US" sz="7200" dirty="0">
                <a:effectLst>
                  <a:outerShdw blurRad="38100" dist="38100" dir="2700000" algn="tl">
                    <a:srgbClr val="C0C0C0"/>
                  </a:outerShdw>
                </a:effectLst>
                <a:latin typeface="Impact" pitchFamily="34" charset="0"/>
                <a:cs typeface="Arial" charset="0"/>
              </a:rPr>
              <a:t>to </a:t>
            </a:r>
            <a:r>
              <a:rPr lang="en-US" sz="7200" dirty="0">
                <a:solidFill>
                  <a:srgbClr val="FF0000"/>
                </a:solidFill>
                <a:effectLst>
                  <a:outerShdw blurRad="38100" dist="38100" dir="2700000" algn="tl">
                    <a:srgbClr val="C0C0C0"/>
                  </a:outerShdw>
                </a:effectLst>
                <a:latin typeface="Impact" pitchFamily="34" charset="0"/>
                <a:cs typeface="Arial" charset="0"/>
              </a:rPr>
              <a:t>change</a:t>
            </a:r>
            <a:r>
              <a:rPr lang="en-US" sz="7200" dirty="0">
                <a:effectLst>
                  <a:outerShdw blurRad="38100" dist="38100" dir="2700000" algn="tl">
                    <a:srgbClr val="C0C0C0"/>
                  </a:outerShdw>
                </a:effectLst>
                <a:latin typeface="Impact" pitchFamily="34" charset="0"/>
                <a:cs typeface="Arial" charset="0"/>
              </a:rPr>
              <a:t> things.</a:t>
            </a:r>
            <a:endParaRPr lang="en-US" sz="3200" dirty="0">
              <a:latin typeface="Impact" pitchFamily="34" charset="0"/>
              <a:cs typeface="Arial" charset="0"/>
            </a:endParaRPr>
          </a:p>
        </p:txBody>
      </p:sp>
    </p:spTree>
    <p:extLst>
      <p:ext uri="{BB962C8B-B14F-4D97-AF65-F5344CB8AC3E}">
        <p14:creationId xmlns:p14="http://schemas.microsoft.com/office/powerpoint/2010/main" val="14606404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bwMode="auto">
          <a:xfrm>
            <a:off x="0" y="2743200"/>
            <a:ext cx="9144000" cy="1143000"/>
          </a:xfrm>
          <a:prstGeom prst="rect">
            <a:avLst/>
          </a:prstGeom>
          <a:ln>
            <a:miter lim="800000"/>
            <a:headEnd/>
            <a:tailEnd/>
          </a:ln>
        </p:spPr>
        <p:txBody>
          <a:bodyPr anchor="ctr"/>
          <a:lstStyle/>
          <a:p>
            <a:pPr>
              <a:lnSpc>
                <a:spcPct val="90000"/>
              </a:lnSpc>
              <a:defRPr/>
            </a:pPr>
            <a:r>
              <a:rPr lang="en-US" sz="7200" dirty="0">
                <a:solidFill>
                  <a:schemeClr val="tx1"/>
                </a:solidFill>
                <a:effectLst>
                  <a:outerShdw blurRad="38100" dist="38100" dir="2700000" algn="tl">
                    <a:srgbClr val="C0C0C0"/>
                  </a:outerShdw>
                </a:effectLst>
              </a:rPr>
              <a:t>We make                   </a:t>
            </a:r>
            <a:r>
              <a:rPr lang="en-US" sz="7200" dirty="0">
                <a:solidFill>
                  <a:srgbClr val="FF0000"/>
                </a:solidFill>
                <a:effectLst>
                  <a:outerShdw blurRad="38100" dist="38100" dir="2700000" algn="tl">
                    <a:srgbClr val="C0C0C0"/>
                  </a:outerShdw>
                </a:effectLst>
              </a:rPr>
              <a:t>positive</a:t>
            </a:r>
            <a:r>
              <a:rPr lang="en-US" sz="7200" dirty="0">
                <a:solidFill>
                  <a:schemeClr val="tx1"/>
                </a:solidFill>
                <a:effectLst>
                  <a:outerShdw blurRad="38100" dist="38100" dir="2700000" algn="tl">
                    <a:srgbClr val="C0C0C0"/>
                  </a:outerShdw>
                </a:effectLst>
              </a:rPr>
              <a:t> change</a:t>
            </a:r>
            <a:br>
              <a:rPr lang="en-US" sz="7200" dirty="0">
                <a:solidFill>
                  <a:schemeClr val="tx1"/>
                </a:solidFill>
                <a:effectLst>
                  <a:outerShdw blurRad="38100" dist="38100" dir="2700000" algn="tl">
                    <a:srgbClr val="C0C0C0"/>
                  </a:outerShdw>
                </a:effectLst>
              </a:rPr>
            </a:br>
            <a:r>
              <a:rPr lang="en-US" sz="7200" dirty="0">
                <a:solidFill>
                  <a:schemeClr val="tx1"/>
                </a:solidFill>
                <a:effectLst>
                  <a:outerShdw blurRad="38100" dist="38100" dir="2700000" algn="tl">
                    <a:srgbClr val="C0C0C0"/>
                  </a:outerShdw>
                </a:effectLst>
              </a:rPr>
              <a:t> in our life                        only when we get </a:t>
            </a:r>
            <a:r>
              <a:rPr lang="en-US" sz="7200" dirty="0">
                <a:solidFill>
                  <a:srgbClr val="FF0000"/>
                </a:solidFill>
                <a:effectLst>
                  <a:outerShdw blurRad="38100" dist="38100" dir="2700000" algn="tl">
                    <a:srgbClr val="C0C0C0"/>
                  </a:outerShdw>
                </a:effectLst>
              </a:rPr>
              <a:t>uncomfortable</a:t>
            </a:r>
            <a:r>
              <a:rPr lang="en-US" sz="7200" dirty="0">
                <a:solidFill>
                  <a:schemeClr val="tx1"/>
                </a:solidFill>
                <a:effectLst>
                  <a:outerShdw blurRad="38100" dist="38100" dir="2700000" algn="tl">
                    <a:srgbClr val="C0C0C0"/>
                  </a:outerShdw>
                </a:effectLst>
              </a:rPr>
              <a:t> </a:t>
            </a:r>
            <a:br>
              <a:rPr lang="en-US" sz="7200" dirty="0">
                <a:solidFill>
                  <a:schemeClr val="tx1"/>
                </a:solidFill>
                <a:effectLst>
                  <a:outerShdw blurRad="38100" dist="38100" dir="2700000" algn="tl">
                    <a:srgbClr val="C0C0C0"/>
                  </a:outerShdw>
                </a:effectLst>
              </a:rPr>
            </a:br>
            <a:r>
              <a:rPr lang="en-US" sz="7200" dirty="0">
                <a:solidFill>
                  <a:schemeClr val="tx1"/>
                </a:solidFill>
                <a:effectLst>
                  <a:outerShdw blurRad="38100" dist="38100" dir="2700000" algn="tl">
                    <a:srgbClr val="C0C0C0"/>
                  </a:outerShdw>
                </a:effectLst>
              </a:rPr>
              <a:t>with who we are.</a:t>
            </a:r>
          </a:p>
        </p:txBody>
      </p:sp>
    </p:spTree>
    <p:extLst>
      <p:ext uri="{BB962C8B-B14F-4D97-AF65-F5344CB8AC3E}">
        <p14:creationId xmlns:p14="http://schemas.microsoft.com/office/powerpoint/2010/main" val="2141998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martleather.co.uk/images/furniture/banquet-chairs/sh382/zoom/banquet-chair-382-r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41856"/>
            <a:ext cx="4267200" cy="657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941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bwMode="auto">
          <a:xfrm>
            <a:off x="0" y="2743200"/>
            <a:ext cx="9144000" cy="1143000"/>
          </a:xfrm>
          <a:prstGeom prst="rect">
            <a:avLst/>
          </a:prstGeom>
          <a:ln>
            <a:miter lim="800000"/>
            <a:headEnd/>
            <a:tailEnd/>
          </a:ln>
        </p:spPr>
        <p:txBody>
          <a:bodyPr anchor="ctr"/>
          <a:lstStyle/>
          <a:p>
            <a:pPr>
              <a:lnSpc>
                <a:spcPct val="90000"/>
              </a:lnSpc>
              <a:defRPr/>
            </a:pPr>
            <a:r>
              <a:rPr lang="en-US" sz="7200">
                <a:solidFill>
                  <a:schemeClr val="tx1"/>
                </a:solidFill>
                <a:effectLst>
                  <a:outerShdw blurRad="38100" dist="38100" dir="2700000" algn="tl">
                    <a:srgbClr val="C0C0C0"/>
                  </a:outerShdw>
                </a:effectLst>
              </a:rPr>
              <a:t>We make                   </a:t>
            </a:r>
            <a:r>
              <a:rPr lang="en-US" sz="7200">
                <a:solidFill>
                  <a:srgbClr val="FF0000"/>
                </a:solidFill>
                <a:effectLst>
                  <a:outerShdw blurRad="38100" dist="38100" dir="2700000" algn="tl">
                    <a:srgbClr val="C0C0C0"/>
                  </a:outerShdw>
                </a:effectLst>
              </a:rPr>
              <a:t>positive</a:t>
            </a:r>
            <a:r>
              <a:rPr lang="en-US" sz="7200">
                <a:solidFill>
                  <a:schemeClr val="tx1"/>
                </a:solidFill>
                <a:effectLst>
                  <a:outerShdw blurRad="38100" dist="38100" dir="2700000" algn="tl">
                    <a:srgbClr val="C0C0C0"/>
                  </a:outerShdw>
                </a:effectLst>
              </a:rPr>
              <a:t> change</a:t>
            </a:r>
            <a:br>
              <a:rPr lang="en-US" sz="7200">
                <a:solidFill>
                  <a:schemeClr val="tx1"/>
                </a:solidFill>
                <a:effectLst>
                  <a:outerShdw blurRad="38100" dist="38100" dir="2700000" algn="tl">
                    <a:srgbClr val="C0C0C0"/>
                  </a:outerShdw>
                </a:effectLst>
              </a:rPr>
            </a:br>
            <a:r>
              <a:rPr lang="en-US" sz="7200">
                <a:solidFill>
                  <a:schemeClr val="tx1"/>
                </a:solidFill>
                <a:effectLst>
                  <a:outerShdw blurRad="38100" dist="38100" dir="2700000" algn="tl">
                    <a:srgbClr val="C0C0C0"/>
                  </a:outerShdw>
                </a:effectLst>
              </a:rPr>
              <a:t> in our life                        only when we get </a:t>
            </a:r>
            <a:r>
              <a:rPr lang="en-US" sz="7200">
                <a:solidFill>
                  <a:srgbClr val="FF0000"/>
                </a:solidFill>
                <a:effectLst>
                  <a:outerShdw blurRad="38100" dist="38100" dir="2700000" algn="tl">
                    <a:srgbClr val="C0C0C0"/>
                  </a:outerShdw>
                </a:effectLst>
              </a:rPr>
              <a:t>uncomfortable</a:t>
            </a:r>
            <a:r>
              <a:rPr lang="en-US" sz="7200">
                <a:solidFill>
                  <a:schemeClr val="tx1"/>
                </a:solidFill>
                <a:effectLst>
                  <a:outerShdw blurRad="38100" dist="38100" dir="2700000" algn="tl">
                    <a:srgbClr val="C0C0C0"/>
                  </a:outerShdw>
                </a:effectLst>
              </a:rPr>
              <a:t> </a:t>
            </a:r>
            <a:br>
              <a:rPr lang="en-US" sz="7200">
                <a:solidFill>
                  <a:schemeClr val="tx1"/>
                </a:solidFill>
                <a:effectLst>
                  <a:outerShdw blurRad="38100" dist="38100" dir="2700000" algn="tl">
                    <a:srgbClr val="C0C0C0"/>
                  </a:outerShdw>
                </a:effectLst>
              </a:rPr>
            </a:br>
            <a:r>
              <a:rPr lang="en-US" sz="7200">
                <a:solidFill>
                  <a:schemeClr val="tx1"/>
                </a:solidFill>
                <a:effectLst>
                  <a:outerShdw blurRad="38100" dist="38100" dir="2700000" algn="tl">
                    <a:srgbClr val="C0C0C0"/>
                  </a:outerShdw>
                </a:effectLst>
              </a:rPr>
              <a:t>with who we are.</a:t>
            </a:r>
          </a:p>
        </p:txBody>
      </p:sp>
    </p:spTree>
    <p:extLst>
      <p:ext uri="{BB962C8B-B14F-4D97-AF65-F5344CB8AC3E}">
        <p14:creationId xmlns:p14="http://schemas.microsoft.com/office/powerpoint/2010/main" val="3951498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0" descr="Overwe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225"/>
            <a:ext cx="9601200"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bwMode="auto">
          <a:xfrm>
            <a:off x="0" y="2743200"/>
            <a:ext cx="9144000" cy="1143000"/>
          </a:xfrm>
          <a:prstGeom prst="rect">
            <a:avLst/>
          </a:prstGeom>
          <a:ln>
            <a:miter lim="800000"/>
            <a:headEnd/>
            <a:tailEnd/>
          </a:ln>
        </p:spPr>
        <p:txBody>
          <a:bodyPr anchor="ctr"/>
          <a:lstStyle/>
          <a:p>
            <a:pPr>
              <a:lnSpc>
                <a:spcPct val="90000"/>
              </a:lnSpc>
              <a:defRPr/>
            </a:pPr>
            <a:r>
              <a:rPr lang="en-US" sz="7200">
                <a:solidFill>
                  <a:schemeClr val="tx1"/>
                </a:solidFill>
                <a:effectLst>
                  <a:outerShdw blurRad="38100" dist="38100" dir="2700000" algn="tl">
                    <a:srgbClr val="C0C0C0"/>
                  </a:outerShdw>
                </a:effectLst>
              </a:rPr>
              <a:t>We make                   </a:t>
            </a:r>
            <a:r>
              <a:rPr lang="en-US" sz="7200">
                <a:solidFill>
                  <a:srgbClr val="FF0000"/>
                </a:solidFill>
                <a:effectLst>
                  <a:outerShdw blurRad="38100" dist="38100" dir="2700000" algn="tl">
                    <a:srgbClr val="C0C0C0"/>
                  </a:outerShdw>
                </a:effectLst>
              </a:rPr>
              <a:t>positive</a:t>
            </a:r>
            <a:r>
              <a:rPr lang="en-US" sz="7200">
                <a:solidFill>
                  <a:schemeClr val="tx1"/>
                </a:solidFill>
                <a:effectLst>
                  <a:outerShdw blurRad="38100" dist="38100" dir="2700000" algn="tl">
                    <a:srgbClr val="C0C0C0"/>
                  </a:outerShdw>
                </a:effectLst>
              </a:rPr>
              <a:t> change</a:t>
            </a:r>
            <a:br>
              <a:rPr lang="en-US" sz="7200">
                <a:solidFill>
                  <a:schemeClr val="tx1"/>
                </a:solidFill>
                <a:effectLst>
                  <a:outerShdw blurRad="38100" dist="38100" dir="2700000" algn="tl">
                    <a:srgbClr val="C0C0C0"/>
                  </a:outerShdw>
                </a:effectLst>
              </a:rPr>
            </a:br>
            <a:r>
              <a:rPr lang="en-US" sz="7200">
                <a:solidFill>
                  <a:schemeClr val="tx1"/>
                </a:solidFill>
                <a:effectLst>
                  <a:outerShdw blurRad="38100" dist="38100" dir="2700000" algn="tl">
                    <a:srgbClr val="C0C0C0"/>
                  </a:outerShdw>
                </a:effectLst>
              </a:rPr>
              <a:t> in our life                        only when we get </a:t>
            </a:r>
            <a:r>
              <a:rPr lang="en-US" sz="7200">
                <a:solidFill>
                  <a:srgbClr val="FF0000"/>
                </a:solidFill>
                <a:effectLst>
                  <a:outerShdw blurRad="38100" dist="38100" dir="2700000" algn="tl">
                    <a:srgbClr val="C0C0C0"/>
                  </a:outerShdw>
                </a:effectLst>
              </a:rPr>
              <a:t>uncomfortable</a:t>
            </a:r>
            <a:r>
              <a:rPr lang="en-US" sz="7200">
                <a:solidFill>
                  <a:schemeClr val="tx1"/>
                </a:solidFill>
                <a:effectLst>
                  <a:outerShdw blurRad="38100" dist="38100" dir="2700000" algn="tl">
                    <a:srgbClr val="C0C0C0"/>
                  </a:outerShdw>
                </a:effectLst>
              </a:rPr>
              <a:t> </a:t>
            </a:r>
            <a:br>
              <a:rPr lang="en-US" sz="7200">
                <a:solidFill>
                  <a:schemeClr val="tx1"/>
                </a:solidFill>
                <a:effectLst>
                  <a:outerShdw blurRad="38100" dist="38100" dir="2700000" algn="tl">
                    <a:srgbClr val="C0C0C0"/>
                  </a:outerShdw>
                </a:effectLst>
              </a:rPr>
            </a:br>
            <a:r>
              <a:rPr lang="en-US" sz="7200">
                <a:solidFill>
                  <a:schemeClr val="tx1"/>
                </a:solidFill>
                <a:effectLst>
                  <a:outerShdw blurRad="38100" dist="38100" dir="2700000" algn="tl">
                    <a:srgbClr val="C0C0C0"/>
                  </a:outerShdw>
                </a:effectLst>
              </a:rPr>
              <a:t>with who we are.</a:t>
            </a:r>
          </a:p>
        </p:txBody>
      </p:sp>
    </p:spTree>
    <p:extLst>
      <p:ext uri="{BB962C8B-B14F-4D97-AF65-F5344CB8AC3E}">
        <p14:creationId xmlns:p14="http://schemas.microsoft.com/office/powerpoint/2010/main" val="1336423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WIIFM"/>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09700" y="304800"/>
            <a:ext cx="63246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0" y="715963"/>
            <a:ext cx="9144000" cy="3662362"/>
          </a:xfrm>
          <a:prstGeom prst="rect">
            <a:avLst/>
          </a:prstGeom>
          <a:noFill/>
          <a:ln w="9525">
            <a:noFill/>
            <a:miter lim="800000"/>
            <a:headEnd/>
            <a:tailEnd/>
          </a:ln>
          <a:effectLst/>
        </p:spPr>
        <p:txBody>
          <a:bodyPr>
            <a:spAutoFit/>
          </a:bodyPr>
          <a:lstStyle/>
          <a:p>
            <a:pPr algn="ctr" eaLnBrk="0" hangingPunct="0">
              <a:defRPr/>
            </a:pPr>
            <a:r>
              <a:rPr lang="en-US" sz="23200" dirty="0">
                <a:solidFill>
                  <a:srgbClr val="FF0000"/>
                </a:solidFill>
                <a:effectLst>
                  <a:outerShdw blurRad="38100" dist="38100" dir="2700000" algn="tl">
                    <a:srgbClr val="000000"/>
                  </a:outerShdw>
                </a:effectLst>
                <a:latin typeface="Impact" pitchFamily="34" charset="0"/>
              </a:rPr>
              <a:t>WIIFM</a:t>
            </a:r>
          </a:p>
        </p:txBody>
      </p:sp>
      <p:sp>
        <p:nvSpPr>
          <p:cNvPr id="87043" name="Text Box 3"/>
          <p:cNvSpPr txBox="1">
            <a:spLocks noChangeArrowheads="1"/>
          </p:cNvSpPr>
          <p:nvPr/>
        </p:nvSpPr>
        <p:spPr bwMode="auto">
          <a:xfrm>
            <a:off x="0" y="4068763"/>
            <a:ext cx="9144000" cy="1189037"/>
          </a:xfrm>
          <a:prstGeom prst="rect">
            <a:avLst/>
          </a:prstGeom>
          <a:noFill/>
          <a:ln w="9525">
            <a:noFill/>
            <a:miter lim="800000"/>
            <a:headEnd/>
            <a:tailEnd/>
          </a:ln>
          <a:effectLst/>
        </p:spPr>
        <p:txBody>
          <a:bodyPr>
            <a:spAutoFit/>
          </a:bodyPr>
          <a:lstStyle/>
          <a:p>
            <a:pPr algn="ctr" eaLnBrk="0" hangingPunct="0">
              <a:defRPr/>
            </a:pPr>
            <a:r>
              <a:rPr lang="en-US" sz="7200" dirty="0">
                <a:solidFill>
                  <a:srgbClr val="000000"/>
                </a:solidFill>
                <a:effectLst>
                  <a:outerShdw blurRad="38100" dist="38100" dir="2700000" algn="tl">
                    <a:srgbClr val="000000">
                      <a:alpha val="43137"/>
                    </a:srgbClr>
                  </a:outerShdw>
                </a:effectLst>
                <a:latin typeface="Impact" pitchFamily="34" charset="0"/>
              </a:rPr>
              <a:t>What’s in it for 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7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0" y="914400"/>
            <a:ext cx="9144000" cy="4226222"/>
          </a:xfrm>
          <a:prstGeom prst="rect">
            <a:avLst/>
          </a:prstGeom>
          <a:noFill/>
          <a:ln w="9525">
            <a:noFill/>
            <a:miter lim="800000"/>
            <a:headEnd/>
            <a:tailEnd/>
          </a:ln>
          <a:effectLst/>
        </p:spPr>
        <p:txBody>
          <a:bodyPr>
            <a:spAutoFit/>
          </a:bodyPr>
          <a:lstStyle/>
          <a:p>
            <a:pPr algn="ctr">
              <a:lnSpc>
                <a:spcPct val="110000"/>
              </a:lnSpc>
              <a:defRPr/>
            </a:pPr>
            <a:r>
              <a:rPr lang="en-US" altLang="en-US" sz="8400" dirty="0">
                <a:solidFill>
                  <a:srgbClr val="FF0000"/>
                </a:solidFill>
                <a:effectLst>
                  <a:outerShdw blurRad="38100" dist="38100" dir="2700000" algn="tl">
                    <a:srgbClr val="000000">
                      <a:alpha val="43137"/>
                    </a:srgbClr>
                  </a:outerShdw>
                </a:effectLst>
                <a:latin typeface="Impact" pitchFamily="34" charset="0"/>
              </a:rPr>
              <a:t>Protects your job</a:t>
            </a:r>
          </a:p>
          <a:p>
            <a:pPr algn="ctr">
              <a:lnSpc>
                <a:spcPct val="110000"/>
              </a:lnSpc>
              <a:defRPr/>
            </a:pPr>
            <a:r>
              <a:rPr lang="en-US" altLang="en-US" sz="8400" dirty="0">
                <a:effectLst>
                  <a:outerShdw blurRad="38100" dist="38100" dir="2700000" algn="tl">
                    <a:srgbClr val="000000">
                      <a:alpha val="43137"/>
                    </a:srgbClr>
                  </a:outerShdw>
                </a:effectLst>
                <a:latin typeface="Impact" pitchFamily="34" charset="0"/>
              </a:rPr>
              <a:t>Raises your </a:t>
            </a:r>
            <a:r>
              <a:rPr lang="en-US" altLang="en-US" sz="8400" dirty="0">
                <a:solidFill>
                  <a:srgbClr val="000000"/>
                </a:solidFill>
                <a:effectLst>
                  <a:outerShdw blurRad="38100" dist="38100" dir="2700000" algn="tl">
                    <a:srgbClr val="000000">
                      <a:alpha val="43137"/>
                    </a:srgbClr>
                  </a:outerShdw>
                </a:effectLst>
                <a:latin typeface="Impact" pitchFamily="34" charset="0"/>
              </a:rPr>
              <a:t>profile</a:t>
            </a:r>
          </a:p>
          <a:p>
            <a:pPr algn="ctr">
              <a:lnSpc>
                <a:spcPct val="110000"/>
              </a:lnSpc>
              <a:defRPr/>
            </a:pPr>
            <a:r>
              <a:rPr lang="en-US" altLang="en-US" sz="8400" dirty="0">
                <a:solidFill>
                  <a:srgbClr val="000000"/>
                </a:solidFill>
                <a:effectLst>
                  <a:outerShdw blurRad="38100" dist="38100" dir="2700000" algn="tl">
                    <a:srgbClr val="000000">
                      <a:alpha val="43137"/>
                    </a:srgbClr>
                  </a:outerShdw>
                </a:effectLst>
                <a:latin typeface="Impact" pitchFamily="34" charset="0"/>
              </a:rPr>
              <a:t>Job satisfaction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6">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0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3200"/>
            <a:ext cx="9144000" cy="1143000"/>
          </a:xfrm>
        </p:spPr>
        <p:txBody>
          <a:bodyPr/>
          <a:lstStyle/>
          <a:p>
            <a:pPr eaLnBrk="1" hangingPunct="1">
              <a:defRPr/>
            </a:pPr>
            <a:r>
              <a:rPr lang="en-US" sz="14200" dirty="0">
                <a:solidFill>
                  <a:srgbClr val="000000"/>
                </a:solidFill>
                <a:effectLst>
                  <a:outerShdw blurRad="38100" dist="38100" dir="2700000" algn="tl">
                    <a:srgbClr val="C0C0C0"/>
                  </a:outerShdw>
                </a:effectLst>
              </a:rPr>
              <a:t>Why </a:t>
            </a:r>
            <a:r>
              <a:rPr lang="en-US" sz="14200" dirty="0">
                <a:solidFill>
                  <a:srgbClr val="FF0000"/>
                </a:solidFill>
                <a:effectLst>
                  <a:outerShdw blurRad="38100" dist="38100" dir="2700000" algn="tl">
                    <a:srgbClr val="C0C0C0"/>
                  </a:outerShdw>
                </a:effectLst>
              </a:rPr>
              <a:t>Now</a:t>
            </a:r>
            <a:r>
              <a:rPr lang="en-US" sz="14200" dirty="0">
                <a:solidFill>
                  <a:srgbClr val="000000"/>
                </a:solidFill>
                <a:effectLst>
                  <a:outerShdw blurRad="38100" dist="38100" dir="2700000" algn="tl">
                    <a:srgbClr val="C0C0C0"/>
                  </a:outerShdw>
                </a:effectLst>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2895600"/>
            <a:ext cx="9144000" cy="1143000"/>
          </a:xfrm>
        </p:spPr>
        <p:txBody>
          <a:bodyPr/>
          <a:lstStyle/>
          <a:p>
            <a:pPr eaLnBrk="1" hangingPunct="1">
              <a:defRPr/>
            </a:pPr>
            <a:r>
              <a:rPr lang="en-US" sz="9600" dirty="0">
                <a:solidFill>
                  <a:srgbClr val="FF0000"/>
                </a:solidFill>
                <a:effectLst>
                  <a:outerShdw blurRad="38100" dist="38100" dir="2700000" algn="tl">
                    <a:srgbClr val="C0C0C0"/>
                  </a:outerShdw>
                </a:effectLst>
              </a:rPr>
              <a:t>Your Mission</a:t>
            </a:r>
            <a:br>
              <a:rPr lang="en-US" sz="11500" dirty="0">
                <a:solidFill>
                  <a:srgbClr val="FF0000"/>
                </a:solidFill>
                <a:effectLst>
                  <a:outerShdw blurRad="38100" dist="38100" dir="2700000" algn="tl">
                    <a:srgbClr val="C0C0C0"/>
                  </a:outerShdw>
                </a:effectLst>
              </a:rPr>
            </a:br>
            <a:r>
              <a:rPr lang="en-US" sz="8800" dirty="0">
                <a:solidFill>
                  <a:srgbClr val="000000"/>
                </a:solidFill>
                <a:effectLst>
                  <a:outerShdw blurRad="38100" dist="38100" dir="2700000" algn="tl">
                    <a:srgbClr val="C0C0C0"/>
                  </a:outerShdw>
                </a:effectLst>
              </a:rPr>
              <a:t>Prepare students</a:t>
            </a:r>
            <a:br>
              <a:rPr lang="en-US" sz="8800" dirty="0">
                <a:solidFill>
                  <a:srgbClr val="000000"/>
                </a:solidFill>
                <a:effectLst>
                  <a:outerShdw blurRad="38100" dist="38100" dir="2700000" algn="tl">
                    <a:srgbClr val="C0C0C0"/>
                  </a:outerShdw>
                </a:effectLst>
              </a:rPr>
            </a:br>
            <a:r>
              <a:rPr lang="en-US" sz="8800" dirty="0">
                <a:solidFill>
                  <a:srgbClr val="000000"/>
                </a:solidFill>
                <a:effectLst>
                  <a:outerShdw blurRad="38100" dist="38100" dir="2700000" algn="tl">
                    <a:srgbClr val="C0C0C0"/>
                  </a:outerShdw>
                </a:effectLst>
              </a:rPr>
              <a:t>to be successful</a:t>
            </a:r>
            <a:br>
              <a:rPr lang="en-US" sz="8000" dirty="0">
                <a:solidFill>
                  <a:srgbClr val="000000"/>
                </a:solidFill>
                <a:effectLst>
                  <a:outerShdw blurRad="38100" dist="38100" dir="2700000" algn="tl">
                    <a:srgbClr val="C0C0C0"/>
                  </a:outerShdw>
                </a:effectLst>
              </a:rPr>
            </a:br>
            <a:endParaRPr lang="en-US" sz="8000" dirty="0">
              <a:solidFill>
                <a:srgbClr val="000000"/>
              </a:solidFill>
              <a:effectLst>
                <a:outerShdw blurRad="38100" dist="38100" dir="2700000" algn="tl">
                  <a:srgbClr val="C0C0C0"/>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2667000"/>
            <a:ext cx="9144000" cy="1143000"/>
          </a:xfrm>
        </p:spPr>
        <p:txBody>
          <a:bodyPr/>
          <a:lstStyle/>
          <a:p>
            <a:pPr eaLnBrk="1" hangingPunct="1">
              <a:defRPr/>
            </a:pPr>
            <a:r>
              <a:rPr lang="en-US" sz="8000" dirty="0">
                <a:solidFill>
                  <a:srgbClr val="000000"/>
                </a:solidFill>
                <a:effectLst>
                  <a:outerShdw blurRad="38100" dist="38100" dir="2700000" algn="tl">
                    <a:srgbClr val="C0C0C0"/>
                  </a:outerShdw>
                </a:effectLst>
              </a:rPr>
              <a:t>Any job is </a:t>
            </a:r>
            <a:br>
              <a:rPr lang="en-US" sz="8000" dirty="0">
                <a:solidFill>
                  <a:srgbClr val="000000"/>
                </a:solidFill>
                <a:effectLst>
                  <a:outerShdw blurRad="38100" dist="38100" dir="2700000" algn="tl">
                    <a:srgbClr val="C0C0C0"/>
                  </a:outerShdw>
                </a:effectLst>
              </a:rPr>
            </a:br>
            <a:r>
              <a:rPr lang="en-US" sz="8000" dirty="0">
                <a:solidFill>
                  <a:srgbClr val="000000"/>
                </a:solidFill>
                <a:effectLst>
                  <a:outerShdw blurRad="38100" dist="38100" dir="2700000" algn="tl">
                    <a:srgbClr val="C0C0C0"/>
                  </a:outerShdw>
                </a:effectLst>
              </a:rPr>
              <a:t>20% knowledge </a:t>
            </a:r>
            <a:br>
              <a:rPr lang="en-US" sz="8000" dirty="0">
                <a:solidFill>
                  <a:srgbClr val="000000"/>
                </a:solidFill>
                <a:effectLst>
                  <a:outerShdw blurRad="38100" dist="38100" dir="2700000" algn="tl">
                    <a:srgbClr val="C0C0C0"/>
                  </a:outerShdw>
                </a:effectLst>
              </a:rPr>
            </a:br>
            <a:r>
              <a:rPr lang="en-US" sz="8000" dirty="0">
                <a:solidFill>
                  <a:srgbClr val="000000"/>
                </a:solidFill>
                <a:effectLst>
                  <a:outerShdw blurRad="38100" dist="38100" dir="2700000" algn="tl">
                    <a:srgbClr val="C0C0C0"/>
                  </a:outerShdw>
                </a:effectLst>
              </a:rPr>
              <a:t>and </a:t>
            </a:r>
            <a:r>
              <a:rPr lang="en-US" sz="8000" dirty="0">
                <a:solidFill>
                  <a:srgbClr val="FF0000"/>
                </a:solidFill>
                <a:effectLst>
                  <a:outerShdw blurRad="38100" dist="38100" dir="2700000" algn="tl">
                    <a:srgbClr val="C0C0C0"/>
                  </a:outerShdw>
                </a:effectLst>
              </a:rPr>
              <a:t>80% </a:t>
            </a:r>
            <a:br>
              <a:rPr lang="en-US" sz="8000" dirty="0">
                <a:solidFill>
                  <a:srgbClr val="FF0000"/>
                </a:solidFill>
                <a:effectLst>
                  <a:outerShdw blurRad="38100" dist="38100" dir="2700000" algn="tl">
                    <a:srgbClr val="C0C0C0"/>
                  </a:outerShdw>
                </a:effectLst>
              </a:rPr>
            </a:br>
            <a:r>
              <a:rPr lang="en-US" sz="8000" dirty="0">
                <a:solidFill>
                  <a:srgbClr val="FF0000"/>
                </a:solidFill>
                <a:effectLst>
                  <a:outerShdw blurRad="38100" dist="38100" dir="2700000" algn="tl">
                    <a:srgbClr val="C0C0C0"/>
                  </a:outerShdw>
                </a:effectLst>
              </a:rPr>
              <a:t>interpersonal skills</a:t>
            </a:r>
            <a:r>
              <a:rPr lang="en-US" sz="8000" dirty="0">
                <a:solidFill>
                  <a:srgbClr val="000000"/>
                </a:solidFill>
                <a:effectLst>
                  <a:outerShdw blurRad="38100" dist="38100" dir="2700000" algn="tl">
                    <a:srgbClr val="C0C0C0"/>
                  </a:outerShdw>
                </a:effectLst>
              </a:rPr>
              <a:t>.</a:t>
            </a:r>
            <a:br>
              <a:rPr lang="en-US" sz="8800" dirty="0">
                <a:solidFill>
                  <a:srgbClr val="000000"/>
                </a:solidFill>
                <a:effectLst>
                  <a:outerShdw blurRad="38100" dist="38100" dir="2700000" algn="tl">
                    <a:srgbClr val="C0C0C0"/>
                  </a:outerShdw>
                </a:effectLst>
              </a:rPr>
            </a:br>
            <a:r>
              <a:rPr lang="en-US" sz="3600" dirty="0">
                <a:solidFill>
                  <a:srgbClr val="000000"/>
                </a:solidFill>
                <a:effectLst>
                  <a:outerShdw blurRad="38100" dist="38100" dir="2700000" algn="tl">
                    <a:srgbClr val="C0C0C0"/>
                  </a:outerShdw>
                </a:effectLst>
              </a:rPr>
              <a:t>Dr. Stephen Covey</a:t>
            </a:r>
            <a:br>
              <a:rPr lang="en-US" sz="3600" dirty="0">
                <a:solidFill>
                  <a:srgbClr val="000000"/>
                </a:solidFill>
                <a:effectLst>
                  <a:outerShdw blurRad="38100" dist="38100" dir="2700000" algn="tl">
                    <a:srgbClr val="C0C0C0"/>
                  </a:outerShdw>
                </a:effectLst>
              </a:rPr>
            </a:br>
            <a:r>
              <a:rPr lang="en-US" sz="3600" dirty="0">
                <a:solidFill>
                  <a:srgbClr val="000000"/>
                </a:solidFill>
                <a:effectLst>
                  <a:outerShdw blurRad="38100" dist="38100" dir="2700000" algn="tl">
                    <a:srgbClr val="C0C0C0"/>
                  </a:outerShdw>
                </a:effectLst>
              </a:rPr>
              <a:t>The Seven Habits of Highly Effective People</a:t>
            </a:r>
            <a:endParaRPr lang="en-US" sz="8000" dirty="0">
              <a:solidFill>
                <a:srgbClr val="000000"/>
              </a:solidFill>
              <a:effectLst>
                <a:outerShdw blurRad="38100" dist="38100" dir="2700000" algn="tl">
                  <a:srgbClr val="C0C0C0"/>
                </a:outerShdw>
              </a:effectLst>
            </a:endParaRPr>
          </a:p>
        </p:txBody>
      </p:sp>
    </p:spTree>
    <p:extLst>
      <p:ext uri="{BB962C8B-B14F-4D97-AF65-F5344CB8AC3E}">
        <p14:creationId xmlns:p14="http://schemas.microsoft.com/office/powerpoint/2010/main" val="2559938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idx="4294967295"/>
          </p:nvPr>
        </p:nvSpPr>
        <p:spPr>
          <a:xfrm>
            <a:off x="0" y="2438400"/>
            <a:ext cx="9144000" cy="1143000"/>
          </a:xfrm>
        </p:spPr>
        <p:txBody>
          <a:bodyPr/>
          <a:lstStyle/>
          <a:p>
            <a:pPr eaLnBrk="1" hangingPunct="1">
              <a:defRPr/>
            </a:pPr>
            <a:r>
              <a:rPr lang="en-US" sz="6600" dirty="0">
                <a:solidFill>
                  <a:schemeClr val="tx1"/>
                </a:solidFill>
                <a:effectLst>
                  <a:outerShdw blurRad="38100" dist="38100" dir="2700000" algn="tl">
                    <a:srgbClr val="C0C0C0"/>
                  </a:outerShdw>
                </a:effectLst>
              </a:rPr>
              <a:t>People can only deliver the level         </a:t>
            </a:r>
            <a:br>
              <a:rPr lang="en-US" sz="6600" dirty="0">
                <a:solidFill>
                  <a:schemeClr val="tx1"/>
                </a:solidFill>
                <a:effectLst>
                  <a:outerShdw blurRad="38100" dist="38100" dir="2700000" algn="tl">
                    <a:srgbClr val="C0C0C0"/>
                  </a:outerShdw>
                </a:effectLst>
              </a:rPr>
            </a:br>
            <a:r>
              <a:rPr lang="en-US" sz="6600" dirty="0">
                <a:solidFill>
                  <a:schemeClr val="tx1"/>
                </a:solidFill>
                <a:effectLst>
                  <a:outerShdw blurRad="38100" dist="38100" dir="2700000" algn="tl">
                    <a:srgbClr val="C0C0C0"/>
                  </a:outerShdw>
                </a:effectLst>
              </a:rPr>
              <a:t>of service that they themselves have experienced.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ChangeArrowheads="1"/>
          </p:cNvSpPr>
          <p:nvPr>
            <p:ph type="title" idx="4294967295"/>
          </p:nvPr>
        </p:nvSpPr>
        <p:spPr>
          <a:xfrm>
            <a:off x="0" y="228600"/>
            <a:ext cx="9144000" cy="838200"/>
          </a:xfrm>
        </p:spPr>
        <p:txBody>
          <a:bodyPr/>
          <a:lstStyle/>
          <a:p>
            <a:pPr eaLnBrk="1" hangingPunct="1">
              <a:lnSpc>
                <a:spcPct val="90000"/>
              </a:lnSpc>
              <a:defRPr/>
            </a:pPr>
            <a:r>
              <a:rPr lang="en-US" sz="6600" dirty="0">
                <a:solidFill>
                  <a:srgbClr val="FF0000"/>
                </a:solidFill>
                <a:effectLst>
                  <a:outerShdw blurRad="38100" dist="38100" dir="2700000" algn="tl">
                    <a:srgbClr val="C0C0C0"/>
                  </a:outerShdw>
                </a:effectLst>
              </a:rPr>
              <a:t>People Skills</a:t>
            </a:r>
          </a:p>
        </p:txBody>
      </p:sp>
      <p:sp>
        <p:nvSpPr>
          <p:cNvPr id="814083" name="Rectangle 3"/>
          <p:cNvSpPr>
            <a:spLocks noGrp="1" noChangeArrowheads="1"/>
          </p:cNvSpPr>
          <p:nvPr>
            <p:ph type="body" idx="4294967295"/>
          </p:nvPr>
        </p:nvSpPr>
        <p:spPr>
          <a:xfrm>
            <a:off x="228600" y="1143000"/>
            <a:ext cx="4648200" cy="4648200"/>
          </a:xfrm>
        </p:spPr>
        <p:txBody>
          <a:bodyPr/>
          <a:lstStyle/>
          <a:p>
            <a:pPr eaLnBrk="1" hangingPunct="1">
              <a:lnSpc>
                <a:spcPct val="90000"/>
              </a:lnSpc>
              <a:defRPr/>
            </a:pPr>
            <a:r>
              <a:rPr lang="en-US" sz="4000" dirty="0">
                <a:effectLst>
                  <a:outerShdw blurRad="38100" dist="38100" dir="2700000" algn="tl">
                    <a:srgbClr val="C0C0C0"/>
                  </a:outerShdw>
                </a:effectLst>
              </a:rPr>
              <a:t>Bank tellers</a:t>
            </a:r>
          </a:p>
          <a:p>
            <a:pPr eaLnBrk="1" hangingPunct="1">
              <a:lnSpc>
                <a:spcPct val="90000"/>
              </a:lnSpc>
              <a:defRPr/>
            </a:pPr>
            <a:r>
              <a:rPr lang="en-US" sz="4000" dirty="0">
                <a:effectLst>
                  <a:outerShdw blurRad="38100" dist="38100" dir="2700000" algn="tl">
                    <a:srgbClr val="C0C0C0"/>
                  </a:outerShdw>
                </a:effectLst>
              </a:rPr>
              <a:t>Full service stations</a:t>
            </a:r>
          </a:p>
          <a:p>
            <a:pPr eaLnBrk="1" hangingPunct="1">
              <a:lnSpc>
                <a:spcPct val="90000"/>
              </a:lnSpc>
              <a:defRPr/>
            </a:pPr>
            <a:r>
              <a:rPr lang="en-US" sz="4000" dirty="0">
                <a:effectLst>
                  <a:outerShdw blurRad="38100" dist="38100" dir="2700000" algn="tl">
                    <a:srgbClr val="C0C0C0"/>
                  </a:outerShdw>
                </a:effectLst>
              </a:rPr>
              <a:t>Youth sports and activities</a:t>
            </a:r>
          </a:p>
          <a:p>
            <a:pPr eaLnBrk="1" hangingPunct="1">
              <a:lnSpc>
                <a:spcPct val="90000"/>
              </a:lnSpc>
              <a:defRPr/>
            </a:pPr>
            <a:r>
              <a:rPr lang="en-US" sz="4000" dirty="0">
                <a:effectLst>
                  <a:outerShdw blurRad="38100" dist="38100" dir="2700000" algn="tl">
                    <a:srgbClr val="C0C0C0"/>
                  </a:outerShdw>
                </a:effectLst>
              </a:rPr>
              <a:t>Phone calls and letters</a:t>
            </a:r>
          </a:p>
          <a:p>
            <a:pPr eaLnBrk="1" hangingPunct="1">
              <a:lnSpc>
                <a:spcPct val="90000"/>
              </a:lnSpc>
              <a:defRPr/>
            </a:pPr>
            <a:r>
              <a:rPr lang="en-US" sz="4000" dirty="0">
                <a:effectLst>
                  <a:outerShdw blurRad="38100" dist="38100" dir="2700000" algn="tl">
                    <a:srgbClr val="C0C0C0"/>
                  </a:outerShdw>
                </a:effectLst>
              </a:rPr>
              <a:t>Neighbors</a:t>
            </a:r>
          </a:p>
        </p:txBody>
      </p:sp>
      <p:sp>
        <p:nvSpPr>
          <p:cNvPr id="814084" name="Rectangle 4"/>
          <p:cNvSpPr>
            <a:spLocks noChangeArrowheads="1"/>
          </p:cNvSpPr>
          <p:nvPr/>
        </p:nvSpPr>
        <p:spPr bwMode="auto">
          <a:xfrm>
            <a:off x="5029200" y="1524000"/>
            <a:ext cx="3124200" cy="4114800"/>
          </a:xfrm>
          <a:prstGeom prst="rect">
            <a:avLst/>
          </a:prstGeom>
          <a:noFill/>
          <a:ln w="9525">
            <a:noFill/>
            <a:miter lim="800000"/>
            <a:headEnd/>
            <a:tailEnd/>
          </a:ln>
          <a:effectLst/>
        </p:spPr>
        <p:txBody>
          <a:bodyPr/>
          <a:lstStyle/>
          <a:p>
            <a:pPr marL="342900" indent="-342900">
              <a:spcBef>
                <a:spcPct val="20000"/>
              </a:spcBef>
              <a:buClr>
                <a:schemeClr val="accent1"/>
              </a:buClr>
              <a:buSzPct val="125000"/>
              <a:buFont typeface="Times"/>
              <a:buChar char="•"/>
              <a:defRPr/>
            </a:pPr>
            <a:endParaRPr lang="en-US" sz="3200" dirty="0">
              <a:effectLst>
                <a:outerShdw blurRad="38100" dist="38100" dir="2700000" algn="tl">
                  <a:srgbClr val="C0C0C0"/>
                </a:outerShdw>
              </a:effectLst>
              <a:latin typeface="Impact" pitchFamily="34" charset="0"/>
              <a:cs typeface="Arial" charset="0"/>
            </a:endParaRPr>
          </a:p>
        </p:txBody>
      </p:sp>
      <p:sp>
        <p:nvSpPr>
          <p:cNvPr id="814085" name="Rectangle 5"/>
          <p:cNvSpPr>
            <a:spLocks noChangeArrowheads="1"/>
          </p:cNvSpPr>
          <p:nvPr/>
        </p:nvSpPr>
        <p:spPr bwMode="auto">
          <a:xfrm>
            <a:off x="4876800" y="1143000"/>
            <a:ext cx="4495800" cy="4648200"/>
          </a:xfrm>
          <a:prstGeom prst="rect">
            <a:avLst/>
          </a:prstGeom>
          <a:noFill/>
          <a:ln w="9525">
            <a:noFill/>
            <a:miter lim="800000"/>
            <a:headEnd/>
            <a:tailEnd/>
          </a:ln>
          <a:effectLst/>
        </p:spPr>
        <p:txBody>
          <a:bodyPr/>
          <a:lstStyle/>
          <a:p>
            <a:pPr marL="342900" indent="-342900">
              <a:lnSpc>
                <a:spcPct val="90000"/>
              </a:lnSpc>
              <a:spcBef>
                <a:spcPct val="20000"/>
              </a:spcBef>
              <a:buClr>
                <a:schemeClr val="tx1"/>
              </a:buClr>
              <a:buSzPct val="125000"/>
              <a:buFont typeface="Times"/>
              <a:buChar char="•"/>
              <a:defRPr/>
            </a:pPr>
            <a:r>
              <a:rPr lang="en-US" sz="4000" dirty="0">
                <a:effectLst>
                  <a:outerShdw blurRad="38100" dist="38100" dir="2700000" algn="tl">
                    <a:srgbClr val="C0C0C0"/>
                  </a:outerShdw>
                </a:effectLst>
                <a:latin typeface="Impact" pitchFamily="34" charset="0"/>
                <a:cs typeface="Arial" charset="0"/>
              </a:rPr>
              <a:t>ATM’s</a:t>
            </a:r>
          </a:p>
          <a:p>
            <a:pPr marL="342900" indent="-342900">
              <a:lnSpc>
                <a:spcPct val="90000"/>
              </a:lnSpc>
              <a:spcBef>
                <a:spcPct val="20000"/>
              </a:spcBef>
              <a:buClr>
                <a:schemeClr val="tx1"/>
              </a:buClr>
              <a:buSzPct val="125000"/>
              <a:buFont typeface="Times"/>
              <a:buChar char="•"/>
              <a:defRPr/>
            </a:pPr>
            <a:r>
              <a:rPr lang="en-US" sz="4000" dirty="0">
                <a:effectLst>
                  <a:outerShdw blurRad="38100" dist="38100" dir="2700000" algn="tl">
                    <a:srgbClr val="C0C0C0"/>
                  </a:outerShdw>
                </a:effectLst>
                <a:latin typeface="Impact" pitchFamily="34" charset="0"/>
                <a:cs typeface="Arial" charset="0"/>
              </a:rPr>
              <a:t>Self service stations</a:t>
            </a:r>
          </a:p>
          <a:p>
            <a:pPr marL="342900" indent="-342900">
              <a:lnSpc>
                <a:spcPct val="90000"/>
              </a:lnSpc>
              <a:spcBef>
                <a:spcPct val="20000"/>
              </a:spcBef>
              <a:buClr>
                <a:schemeClr val="tx1"/>
              </a:buClr>
              <a:buSzPct val="125000"/>
              <a:buFont typeface="Times"/>
              <a:buChar char="•"/>
              <a:defRPr/>
            </a:pPr>
            <a:r>
              <a:rPr lang="en-US" sz="4000" dirty="0">
                <a:effectLst>
                  <a:outerShdw blurRad="38100" dist="38100" dir="2700000" algn="tl">
                    <a:srgbClr val="C0C0C0"/>
                  </a:outerShdw>
                </a:effectLst>
                <a:latin typeface="Impact" pitchFamily="34" charset="0"/>
                <a:cs typeface="Arial" charset="0"/>
              </a:rPr>
              <a:t>Playstation and Facebook</a:t>
            </a:r>
          </a:p>
          <a:p>
            <a:pPr marL="342900" indent="-342900">
              <a:lnSpc>
                <a:spcPct val="90000"/>
              </a:lnSpc>
              <a:spcBef>
                <a:spcPct val="20000"/>
              </a:spcBef>
              <a:buClr>
                <a:schemeClr val="tx1"/>
              </a:buClr>
              <a:buSzPct val="125000"/>
              <a:buFont typeface="Times"/>
              <a:buChar char="•"/>
              <a:defRPr/>
            </a:pPr>
            <a:r>
              <a:rPr lang="en-US" sz="4000" dirty="0">
                <a:effectLst>
                  <a:outerShdw blurRad="38100" dist="38100" dir="2700000" algn="tl">
                    <a:srgbClr val="C0C0C0"/>
                  </a:outerShdw>
                </a:effectLst>
                <a:latin typeface="Impact" pitchFamily="34" charset="0"/>
                <a:cs typeface="Arial" charset="0"/>
              </a:rPr>
              <a:t>Email and text messages</a:t>
            </a:r>
          </a:p>
          <a:p>
            <a:pPr marL="342900" indent="-342900">
              <a:lnSpc>
                <a:spcPct val="90000"/>
              </a:lnSpc>
              <a:spcBef>
                <a:spcPct val="20000"/>
              </a:spcBef>
              <a:buClr>
                <a:schemeClr val="tx1"/>
              </a:buClr>
              <a:buSzPct val="125000"/>
              <a:buFont typeface="Times"/>
              <a:buChar char="•"/>
              <a:defRPr/>
            </a:pPr>
            <a:r>
              <a:rPr lang="en-US" sz="4000" dirty="0">
                <a:effectLst>
                  <a:outerShdw blurRad="38100" dist="38100" dir="2700000" algn="tl">
                    <a:srgbClr val="C0C0C0"/>
                  </a:outerShdw>
                </a:effectLst>
                <a:latin typeface="Impact" pitchFamily="34" charset="0"/>
                <a:cs typeface="Arial" charset="0"/>
              </a:rPr>
              <a:t>Strangers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408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408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408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408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408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08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2590800"/>
            <a:ext cx="9144000" cy="1143000"/>
          </a:xfrm>
        </p:spPr>
        <p:txBody>
          <a:bodyPr/>
          <a:lstStyle/>
          <a:p>
            <a:pPr eaLnBrk="1" hangingPunct="1">
              <a:defRPr/>
            </a:pPr>
            <a:r>
              <a:rPr lang="en-US" sz="9600" dirty="0">
                <a:solidFill>
                  <a:srgbClr val="000000"/>
                </a:solidFill>
                <a:effectLst>
                  <a:outerShdw blurRad="38100" dist="38100" dir="2700000" algn="tl">
                    <a:srgbClr val="C0C0C0"/>
                  </a:outerShdw>
                </a:effectLst>
              </a:rPr>
              <a:t>So </a:t>
            </a:r>
            <a:r>
              <a:rPr lang="en-US" sz="9600" dirty="0">
                <a:solidFill>
                  <a:srgbClr val="FF0000"/>
                </a:solidFill>
                <a:effectLst>
                  <a:outerShdw blurRad="38100" dist="38100" dir="2700000" algn="tl">
                    <a:srgbClr val="C0C0C0"/>
                  </a:outerShdw>
                </a:effectLst>
              </a:rPr>
              <a:t>who</a:t>
            </a:r>
            <a:r>
              <a:rPr lang="en-US" sz="9600" dirty="0">
                <a:solidFill>
                  <a:srgbClr val="000000"/>
                </a:solidFill>
                <a:effectLst>
                  <a:outerShdw blurRad="38100" dist="38100" dir="2700000" algn="tl">
                    <a:srgbClr val="C0C0C0"/>
                  </a:outerShdw>
                </a:effectLst>
              </a:rPr>
              <a:t> is going</a:t>
            </a:r>
            <a:br>
              <a:rPr lang="en-US" sz="9600" dirty="0">
                <a:solidFill>
                  <a:srgbClr val="000000"/>
                </a:solidFill>
                <a:effectLst>
                  <a:outerShdw blurRad="38100" dist="38100" dir="2700000" algn="tl">
                    <a:srgbClr val="C0C0C0"/>
                  </a:outerShdw>
                </a:effectLst>
              </a:rPr>
            </a:br>
            <a:r>
              <a:rPr lang="en-US" sz="9600" dirty="0">
                <a:solidFill>
                  <a:srgbClr val="000000"/>
                </a:solidFill>
                <a:effectLst>
                  <a:outerShdw blurRad="38100" dist="38100" dir="2700000" algn="tl">
                    <a:srgbClr val="C0C0C0"/>
                  </a:outerShdw>
                </a:effectLst>
              </a:rPr>
              <a:t>to </a:t>
            </a:r>
            <a:r>
              <a:rPr lang="en-US" sz="9600" dirty="0">
                <a:solidFill>
                  <a:srgbClr val="FF0000"/>
                </a:solidFill>
                <a:effectLst>
                  <a:outerShdw blurRad="38100" dist="38100" dir="2700000" algn="tl">
                    <a:srgbClr val="C0C0C0"/>
                  </a:outerShdw>
                </a:effectLst>
              </a:rPr>
              <a:t>prepare</a:t>
            </a:r>
            <a:r>
              <a:rPr lang="en-US" sz="9600" dirty="0">
                <a:solidFill>
                  <a:srgbClr val="000000"/>
                </a:solidFill>
                <a:effectLst>
                  <a:outerShdw blurRad="38100" dist="38100" dir="2700000" algn="tl">
                    <a:srgbClr val="C0C0C0"/>
                  </a:outerShdw>
                </a:effectLst>
              </a:rPr>
              <a:t> the students to be </a:t>
            </a:r>
            <a:r>
              <a:rPr lang="en-US" sz="9600" dirty="0">
                <a:solidFill>
                  <a:srgbClr val="FF0000"/>
                </a:solidFill>
                <a:effectLst>
                  <a:outerShdw blurRad="38100" dist="38100" dir="2700000" algn="tl">
                    <a:srgbClr val="C0C0C0"/>
                  </a:outerShdw>
                </a:effectLst>
              </a:rPr>
              <a:t>successful</a:t>
            </a:r>
            <a:r>
              <a:rPr lang="en-US" sz="9600" dirty="0">
                <a:solidFill>
                  <a:srgbClr val="000000"/>
                </a:solidFill>
                <a:effectLst>
                  <a:outerShdw blurRad="38100" dist="38100" dir="2700000" algn="tl">
                    <a:srgbClr val="C0C0C0"/>
                  </a:outerShdw>
                </a:effectLst>
              </a:rPr>
              <a:t>?</a:t>
            </a:r>
          </a:p>
        </p:txBody>
      </p:sp>
    </p:spTree>
    <p:extLst>
      <p:ext uri="{BB962C8B-B14F-4D97-AF65-F5344CB8AC3E}">
        <p14:creationId xmlns:p14="http://schemas.microsoft.com/office/powerpoint/2010/main" val="3188658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2667000"/>
            <a:ext cx="9144000" cy="1143000"/>
          </a:xfrm>
        </p:spPr>
        <p:txBody>
          <a:bodyPr/>
          <a:lstStyle/>
          <a:p>
            <a:pPr eaLnBrk="1" hangingPunct="1">
              <a:defRPr/>
            </a:pPr>
            <a:r>
              <a:rPr lang="en-US" sz="8000" dirty="0">
                <a:solidFill>
                  <a:srgbClr val="000000"/>
                </a:solidFill>
                <a:effectLst>
                  <a:outerShdw blurRad="38100" dist="38100" dir="2700000" algn="tl">
                    <a:srgbClr val="C0C0C0"/>
                  </a:outerShdw>
                </a:effectLst>
              </a:rPr>
              <a:t>Any job is </a:t>
            </a:r>
            <a:br>
              <a:rPr lang="en-US" sz="8000" dirty="0">
                <a:solidFill>
                  <a:srgbClr val="000000"/>
                </a:solidFill>
                <a:effectLst>
                  <a:outerShdw blurRad="38100" dist="38100" dir="2700000" algn="tl">
                    <a:srgbClr val="C0C0C0"/>
                  </a:outerShdw>
                </a:effectLst>
              </a:rPr>
            </a:br>
            <a:r>
              <a:rPr lang="en-US" sz="8000" dirty="0">
                <a:solidFill>
                  <a:srgbClr val="000000"/>
                </a:solidFill>
                <a:effectLst>
                  <a:outerShdw blurRad="38100" dist="38100" dir="2700000" algn="tl">
                    <a:srgbClr val="C0C0C0"/>
                  </a:outerShdw>
                </a:effectLst>
              </a:rPr>
              <a:t>20% knowledge </a:t>
            </a:r>
            <a:br>
              <a:rPr lang="en-US" sz="8000" dirty="0">
                <a:solidFill>
                  <a:srgbClr val="000000"/>
                </a:solidFill>
                <a:effectLst>
                  <a:outerShdw blurRad="38100" dist="38100" dir="2700000" algn="tl">
                    <a:srgbClr val="C0C0C0"/>
                  </a:outerShdw>
                </a:effectLst>
              </a:rPr>
            </a:br>
            <a:r>
              <a:rPr lang="en-US" sz="8000" dirty="0">
                <a:solidFill>
                  <a:srgbClr val="000000"/>
                </a:solidFill>
                <a:effectLst>
                  <a:outerShdw blurRad="38100" dist="38100" dir="2700000" algn="tl">
                    <a:srgbClr val="C0C0C0"/>
                  </a:outerShdw>
                </a:effectLst>
              </a:rPr>
              <a:t>and </a:t>
            </a:r>
            <a:r>
              <a:rPr lang="en-US" sz="8000" dirty="0">
                <a:solidFill>
                  <a:srgbClr val="FF0000"/>
                </a:solidFill>
                <a:effectLst>
                  <a:outerShdw blurRad="38100" dist="38100" dir="2700000" algn="tl">
                    <a:srgbClr val="C0C0C0"/>
                  </a:outerShdw>
                </a:effectLst>
              </a:rPr>
              <a:t>80% </a:t>
            </a:r>
            <a:br>
              <a:rPr lang="en-US" sz="8000" dirty="0">
                <a:solidFill>
                  <a:srgbClr val="FF0000"/>
                </a:solidFill>
                <a:effectLst>
                  <a:outerShdw blurRad="38100" dist="38100" dir="2700000" algn="tl">
                    <a:srgbClr val="C0C0C0"/>
                  </a:outerShdw>
                </a:effectLst>
              </a:rPr>
            </a:br>
            <a:r>
              <a:rPr lang="en-US" sz="8000" dirty="0">
                <a:solidFill>
                  <a:srgbClr val="FF0000"/>
                </a:solidFill>
                <a:effectLst>
                  <a:outerShdw blurRad="38100" dist="38100" dir="2700000" algn="tl">
                    <a:srgbClr val="C0C0C0"/>
                  </a:outerShdw>
                </a:effectLst>
              </a:rPr>
              <a:t>interpersonal skills</a:t>
            </a:r>
            <a:r>
              <a:rPr lang="en-US" sz="8000" dirty="0">
                <a:solidFill>
                  <a:srgbClr val="000000"/>
                </a:solidFill>
                <a:effectLst>
                  <a:outerShdw blurRad="38100" dist="38100" dir="2700000" algn="tl">
                    <a:srgbClr val="C0C0C0"/>
                  </a:outerShdw>
                </a:effectLst>
              </a:rPr>
              <a:t>.</a:t>
            </a:r>
            <a:br>
              <a:rPr lang="en-US" sz="8800" dirty="0">
                <a:solidFill>
                  <a:srgbClr val="000000"/>
                </a:solidFill>
                <a:effectLst>
                  <a:outerShdw blurRad="38100" dist="38100" dir="2700000" algn="tl">
                    <a:srgbClr val="C0C0C0"/>
                  </a:outerShdw>
                </a:effectLst>
              </a:rPr>
            </a:br>
            <a:r>
              <a:rPr lang="en-US" sz="3600" dirty="0">
                <a:solidFill>
                  <a:srgbClr val="000000"/>
                </a:solidFill>
                <a:effectLst>
                  <a:outerShdw blurRad="38100" dist="38100" dir="2700000" algn="tl">
                    <a:srgbClr val="C0C0C0"/>
                  </a:outerShdw>
                </a:effectLst>
              </a:rPr>
              <a:t>Dr. Stephen Covey</a:t>
            </a:r>
            <a:br>
              <a:rPr lang="en-US" sz="3600" dirty="0">
                <a:solidFill>
                  <a:srgbClr val="000000"/>
                </a:solidFill>
                <a:effectLst>
                  <a:outerShdw blurRad="38100" dist="38100" dir="2700000" algn="tl">
                    <a:srgbClr val="C0C0C0"/>
                  </a:outerShdw>
                </a:effectLst>
              </a:rPr>
            </a:br>
            <a:r>
              <a:rPr lang="en-US" sz="3600" dirty="0">
                <a:solidFill>
                  <a:srgbClr val="000000"/>
                </a:solidFill>
                <a:effectLst>
                  <a:outerShdw blurRad="38100" dist="38100" dir="2700000" algn="tl">
                    <a:srgbClr val="C0C0C0"/>
                  </a:outerShdw>
                </a:effectLst>
              </a:rPr>
              <a:t>The Seven Habits of Highly Effective People</a:t>
            </a:r>
            <a:endParaRPr lang="en-US" sz="8000" dirty="0">
              <a:solidFill>
                <a:srgbClr val="000000"/>
              </a:solidFill>
              <a:effectLst>
                <a:outerShdw blurRad="38100" dist="38100" dir="2700000" algn="tl">
                  <a:srgbClr val="C0C0C0"/>
                </a:outerShdw>
              </a:effectLst>
            </a:endParaRPr>
          </a:p>
        </p:txBody>
      </p:sp>
    </p:spTree>
    <p:extLst>
      <p:ext uri="{BB962C8B-B14F-4D97-AF65-F5344CB8AC3E}">
        <p14:creationId xmlns:p14="http://schemas.microsoft.com/office/powerpoint/2010/main" val="4150566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7" descr="guest_point_finger"/>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600200" y="382588"/>
            <a:ext cx="6096000" cy="594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2590800"/>
            <a:ext cx="9144000" cy="1600200"/>
          </a:xfrm>
        </p:spPr>
        <p:txBody>
          <a:bodyPr/>
          <a:lstStyle/>
          <a:p>
            <a:pPr eaLnBrk="1" hangingPunct="1">
              <a:defRPr/>
            </a:pPr>
            <a:r>
              <a:rPr lang="en-US" sz="8000" dirty="0">
                <a:solidFill>
                  <a:srgbClr val="000000"/>
                </a:solidFill>
                <a:effectLst>
                  <a:outerShdw blurRad="38100" dist="38100" dir="2700000" algn="tl">
                    <a:srgbClr val="C0C0C0"/>
                  </a:outerShdw>
                </a:effectLst>
              </a:rPr>
              <a:t>What </a:t>
            </a:r>
            <a:r>
              <a:rPr lang="en-US" sz="8000" dirty="0">
                <a:solidFill>
                  <a:srgbClr val="FF0000"/>
                </a:solidFill>
                <a:effectLst>
                  <a:outerShdw blurRad="38100" dist="38100" dir="2700000" algn="tl">
                    <a:srgbClr val="C0C0C0"/>
                  </a:outerShdw>
                </a:effectLst>
              </a:rPr>
              <a:t>skills</a:t>
            </a:r>
            <a:r>
              <a:rPr lang="en-US" sz="8000" dirty="0">
                <a:solidFill>
                  <a:srgbClr val="000000"/>
                </a:solidFill>
                <a:effectLst>
                  <a:outerShdw blurRad="38100" dist="38100" dir="2700000" algn="tl">
                    <a:srgbClr val="C0C0C0"/>
                  </a:outerShdw>
                </a:effectLst>
              </a:rPr>
              <a:t> should a customer service professional </a:t>
            </a:r>
            <a:br>
              <a:rPr lang="en-US" sz="8000" dirty="0">
                <a:solidFill>
                  <a:srgbClr val="000000"/>
                </a:solidFill>
                <a:effectLst>
                  <a:outerShdw blurRad="38100" dist="38100" dir="2700000" algn="tl">
                    <a:srgbClr val="C0C0C0"/>
                  </a:outerShdw>
                </a:effectLst>
              </a:rPr>
            </a:br>
            <a:r>
              <a:rPr lang="en-US" sz="8000" dirty="0">
                <a:solidFill>
                  <a:srgbClr val="000000"/>
                </a:solidFill>
                <a:effectLst>
                  <a:outerShdw blurRad="38100" dist="38100" dir="2700000" algn="tl">
                    <a:srgbClr val="C0C0C0"/>
                  </a:outerShdw>
                </a:effectLst>
              </a:rPr>
              <a:t>have to be </a:t>
            </a:r>
            <a:r>
              <a:rPr lang="en-US" sz="8000" dirty="0">
                <a:solidFill>
                  <a:srgbClr val="FF0000"/>
                </a:solidFill>
                <a:effectLst>
                  <a:outerShdw blurRad="38100" dist="38100" dir="2700000" algn="tl">
                    <a:srgbClr val="C0C0C0"/>
                  </a:outerShdw>
                </a:effectLst>
              </a:rPr>
              <a:t>successful</a:t>
            </a:r>
            <a:r>
              <a:rPr lang="en-US" sz="8000" dirty="0">
                <a:solidFill>
                  <a:srgbClr val="000000"/>
                </a:solidFill>
                <a:effectLst>
                  <a:outerShdw blurRad="38100" dist="38100" dir="2700000" algn="tl">
                    <a:srgbClr val="C0C0C0"/>
                  </a:outerShdw>
                </a:effectLst>
              </a:rPr>
              <a:t>?</a:t>
            </a:r>
          </a:p>
        </p:txBody>
      </p:sp>
    </p:spTree>
    <p:extLst>
      <p:ext uri="{BB962C8B-B14F-4D97-AF65-F5344CB8AC3E}">
        <p14:creationId xmlns:p14="http://schemas.microsoft.com/office/powerpoint/2010/main" val="1839380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38100" y="2438400"/>
            <a:ext cx="9144000" cy="1143000"/>
          </a:xfrm>
        </p:spPr>
        <p:txBody>
          <a:bodyPr/>
          <a:lstStyle/>
          <a:p>
            <a:pPr eaLnBrk="1" hangingPunct="1">
              <a:defRPr/>
            </a:pPr>
            <a:r>
              <a:rPr lang="en-US" sz="9600" dirty="0">
                <a:solidFill>
                  <a:srgbClr val="000000"/>
                </a:solidFill>
                <a:effectLst>
                  <a:outerShdw blurRad="38100" dist="38100" dir="2700000" algn="tl">
                    <a:srgbClr val="C0C0C0"/>
                  </a:outerShdw>
                </a:effectLst>
              </a:rPr>
              <a:t>Do </a:t>
            </a:r>
            <a:r>
              <a:rPr lang="en-US" sz="9600" dirty="0">
                <a:solidFill>
                  <a:srgbClr val="FF0000"/>
                </a:solidFill>
                <a:effectLst>
                  <a:outerShdw blurRad="38100" dist="38100" dir="2700000" algn="tl">
                    <a:srgbClr val="C0C0C0"/>
                  </a:outerShdw>
                </a:effectLst>
              </a:rPr>
              <a:t>you</a:t>
            </a:r>
            <a:r>
              <a:rPr lang="en-US" sz="9600" dirty="0">
                <a:solidFill>
                  <a:srgbClr val="000000"/>
                </a:solidFill>
                <a:effectLst>
                  <a:outerShdw blurRad="38100" dist="38100" dir="2700000" algn="tl">
                    <a:srgbClr val="C0C0C0"/>
                  </a:outerShdw>
                </a:effectLst>
              </a:rPr>
              <a:t> have</a:t>
            </a:r>
            <a:br>
              <a:rPr lang="en-US" sz="9600" dirty="0">
                <a:solidFill>
                  <a:srgbClr val="000000"/>
                </a:solidFill>
                <a:effectLst>
                  <a:outerShdw blurRad="38100" dist="38100" dir="2700000" algn="tl">
                    <a:srgbClr val="C0C0C0"/>
                  </a:outerShdw>
                </a:effectLst>
              </a:rPr>
            </a:br>
            <a:r>
              <a:rPr lang="en-US" sz="9600" dirty="0">
                <a:solidFill>
                  <a:srgbClr val="000000"/>
                </a:solidFill>
                <a:effectLst>
                  <a:outerShdw blurRad="38100" dist="38100" dir="2700000" algn="tl">
                    <a:srgbClr val="C0C0C0"/>
                  </a:outerShdw>
                </a:effectLst>
              </a:rPr>
              <a:t>the </a:t>
            </a:r>
            <a:r>
              <a:rPr lang="en-US" sz="9600" dirty="0">
                <a:solidFill>
                  <a:srgbClr val="FF0000"/>
                </a:solidFill>
                <a:effectLst>
                  <a:outerShdw blurRad="38100" dist="38100" dir="2700000" algn="tl">
                    <a:srgbClr val="C0C0C0"/>
                  </a:outerShdw>
                </a:effectLst>
              </a:rPr>
              <a:t>skills</a:t>
            </a:r>
            <a:r>
              <a:rPr lang="en-US" sz="9600" dirty="0">
                <a:solidFill>
                  <a:srgbClr val="000000"/>
                </a:solidFill>
                <a:effectLst>
                  <a:outerShdw blurRad="38100" dist="38100" dir="2700000" algn="tl">
                    <a:srgbClr val="C0C0C0"/>
                  </a:outerShdw>
                </a:effectLst>
              </a:rPr>
              <a:t> </a:t>
            </a:r>
            <a:br>
              <a:rPr lang="en-US" sz="9600" dirty="0">
                <a:solidFill>
                  <a:srgbClr val="000000"/>
                </a:solidFill>
                <a:effectLst>
                  <a:outerShdw blurRad="38100" dist="38100" dir="2700000" algn="tl">
                    <a:srgbClr val="C0C0C0"/>
                  </a:outerShdw>
                </a:effectLst>
              </a:rPr>
            </a:br>
            <a:r>
              <a:rPr lang="en-US" sz="9600" dirty="0">
                <a:solidFill>
                  <a:srgbClr val="000000"/>
                </a:solidFill>
                <a:effectLst>
                  <a:outerShdw blurRad="38100" dist="38100" dir="2700000" algn="tl">
                    <a:srgbClr val="C0C0C0"/>
                  </a:outerShdw>
                </a:effectLst>
              </a:rPr>
              <a:t>to be </a:t>
            </a:r>
            <a:r>
              <a:rPr lang="en-US" sz="9600" dirty="0">
                <a:solidFill>
                  <a:srgbClr val="FF0000"/>
                </a:solidFill>
                <a:effectLst>
                  <a:outerShdw blurRad="38100" dist="38100" dir="2700000" algn="tl">
                    <a:srgbClr val="C0C0C0"/>
                  </a:outerShdw>
                </a:effectLst>
              </a:rPr>
              <a:t>successful</a:t>
            </a:r>
            <a:r>
              <a:rPr lang="en-US" sz="9600" dirty="0">
                <a:solidFill>
                  <a:srgbClr val="000000"/>
                </a:solidFill>
                <a:effectLst>
                  <a:outerShdw blurRad="38100" dist="38100" dir="2700000" algn="tl">
                    <a:srgbClr val="C0C0C0"/>
                  </a:outerShdw>
                </a:effectLst>
              </a:rPr>
              <a:t>?</a:t>
            </a:r>
          </a:p>
        </p:txBody>
      </p:sp>
    </p:spTree>
    <p:extLst>
      <p:ext uri="{BB962C8B-B14F-4D97-AF65-F5344CB8AC3E}">
        <p14:creationId xmlns:p14="http://schemas.microsoft.com/office/powerpoint/2010/main" val="2412387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38100" y="2438400"/>
            <a:ext cx="9144000" cy="1143000"/>
          </a:xfrm>
        </p:spPr>
        <p:txBody>
          <a:bodyPr/>
          <a:lstStyle/>
          <a:p>
            <a:pPr eaLnBrk="1" hangingPunct="1">
              <a:defRPr/>
            </a:pPr>
            <a:r>
              <a:rPr lang="en-US" sz="9600" dirty="0">
                <a:solidFill>
                  <a:srgbClr val="000000"/>
                </a:solidFill>
                <a:effectLst>
                  <a:outerShdw blurRad="38100" dist="38100" dir="2700000" algn="tl">
                    <a:srgbClr val="C0C0C0"/>
                  </a:outerShdw>
                </a:effectLst>
              </a:rPr>
              <a:t>Do </a:t>
            </a:r>
            <a:r>
              <a:rPr lang="en-US" sz="9600" dirty="0">
                <a:solidFill>
                  <a:srgbClr val="FF0000"/>
                </a:solidFill>
                <a:effectLst>
                  <a:outerShdw blurRad="38100" dist="38100" dir="2700000" algn="tl">
                    <a:srgbClr val="C0C0C0"/>
                  </a:outerShdw>
                </a:effectLst>
              </a:rPr>
              <a:t>you</a:t>
            </a:r>
            <a:r>
              <a:rPr lang="en-US" sz="9600" dirty="0">
                <a:solidFill>
                  <a:srgbClr val="000000"/>
                </a:solidFill>
                <a:effectLst>
                  <a:outerShdw blurRad="38100" dist="38100" dir="2700000" algn="tl">
                    <a:srgbClr val="C0C0C0"/>
                  </a:outerShdw>
                </a:effectLst>
              </a:rPr>
              <a:t> have</a:t>
            </a:r>
            <a:br>
              <a:rPr lang="en-US" sz="9600" dirty="0">
                <a:solidFill>
                  <a:srgbClr val="000000"/>
                </a:solidFill>
                <a:effectLst>
                  <a:outerShdw blurRad="38100" dist="38100" dir="2700000" algn="tl">
                    <a:srgbClr val="C0C0C0"/>
                  </a:outerShdw>
                </a:effectLst>
              </a:rPr>
            </a:br>
            <a:r>
              <a:rPr lang="en-US" sz="9600" dirty="0">
                <a:solidFill>
                  <a:srgbClr val="000000"/>
                </a:solidFill>
                <a:effectLst>
                  <a:outerShdw blurRad="38100" dist="38100" dir="2700000" algn="tl">
                    <a:srgbClr val="C0C0C0"/>
                  </a:outerShdw>
                </a:effectLst>
              </a:rPr>
              <a:t>the </a:t>
            </a:r>
            <a:r>
              <a:rPr lang="en-US" sz="9600" dirty="0" err="1">
                <a:solidFill>
                  <a:srgbClr val="FF0000"/>
                </a:solidFill>
                <a:effectLst>
                  <a:outerShdw blurRad="38100" dist="38100" dir="2700000" algn="tl">
                    <a:srgbClr val="C0C0C0"/>
                  </a:outerShdw>
                </a:effectLst>
              </a:rPr>
              <a:t>atttitude</a:t>
            </a:r>
            <a:r>
              <a:rPr lang="en-US" sz="9600" dirty="0">
                <a:solidFill>
                  <a:srgbClr val="000000"/>
                </a:solidFill>
                <a:effectLst>
                  <a:outerShdw blurRad="38100" dist="38100" dir="2700000" algn="tl">
                    <a:srgbClr val="C0C0C0"/>
                  </a:outerShdw>
                </a:effectLst>
              </a:rPr>
              <a:t> </a:t>
            </a:r>
            <a:br>
              <a:rPr lang="en-US" sz="9600" dirty="0">
                <a:solidFill>
                  <a:srgbClr val="000000"/>
                </a:solidFill>
                <a:effectLst>
                  <a:outerShdw blurRad="38100" dist="38100" dir="2700000" algn="tl">
                    <a:srgbClr val="C0C0C0"/>
                  </a:outerShdw>
                </a:effectLst>
              </a:rPr>
            </a:br>
            <a:r>
              <a:rPr lang="en-US" sz="9600" dirty="0">
                <a:solidFill>
                  <a:srgbClr val="000000"/>
                </a:solidFill>
                <a:effectLst>
                  <a:outerShdw blurRad="38100" dist="38100" dir="2700000" algn="tl">
                    <a:srgbClr val="C0C0C0"/>
                  </a:outerShdw>
                </a:effectLst>
              </a:rPr>
              <a:t>to be </a:t>
            </a:r>
            <a:r>
              <a:rPr lang="en-US" sz="9600" dirty="0">
                <a:solidFill>
                  <a:srgbClr val="FF0000"/>
                </a:solidFill>
                <a:effectLst>
                  <a:outerShdw blurRad="38100" dist="38100" dir="2700000" algn="tl">
                    <a:srgbClr val="C0C0C0"/>
                  </a:outerShdw>
                </a:effectLst>
              </a:rPr>
              <a:t>successful</a:t>
            </a:r>
            <a:r>
              <a:rPr lang="en-US" sz="9600" dirty="0">
                <a:solidFill>
                  <a:srgbClr val="000000"/>
                </a:solidFill>
                <a:effectLst>
                  <a:outerShdw blurRad="38100" dist="38100" dir="2700000" algn="tl">
                    <a:srgbClr val="C0C0C0"/>
                  </a:outerShdw>
                </a:effectLst>
              </a:rPr>
              <a:t>?</a:t>
            </a:r>
          </a:p>
        </p:txBody>
      </p:sp>
    </p:spTree>
    <p:extLst>
      <p:ext uri="{BB962C8B-B14F-4D97-AF65-F5344CB8AC3E}">
        <p14:creationId xmlns:p14="http://schemas.microsoft.com/office/powerpoint/2010/main" val="2393332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905000"/>
            <a:ext cx="9144000" cy="1143000"/>
          </a:xfrm>
        </p:spPr>
        <p:txBody>
          <a:bodyPr/>
          <a:lstStyle/>
          <a:p>
            <a:pPr>
              <a:lnSpc>
                <a:spcPct val="90000"/>
              </a:lnSpc>
              <a:defRPr/>
            </a:pPr>
            <a:r>
              <a:rPr lang="en-US" sz="6600" dirty="0">
                <a:solidFill>
                  <a:schemeClr val="tx1"/>
                </a:solidFill>
                <a:effectLst>
                  <a:outerShdw blurRad="38100" dist="38100" dir="2700000" algn="tl">
                    <a:srgbClr val="C0C0C0"/>
                  </a:outerShdw>
                </a:effectLst>
              </a:rPr>
              <a:t>Mediocrity</a:t>
            </a:r>
            <a:br>
              <a:rPr lang="en-US" sz="6600" dirty="0">
                <a:solidFill>
                  <a:schemeClr val="tx1"/>
                </a:solidFill>
                <a:effectLst>
                  <a:outerShdw blurRad="38100" dist="38100" dir="2700000" algn="tl">
                    <a:srgbClr val="C0C0C0"/>
                  </a:outerShdw>
                </a:effectLst>
              </a:rPr>
            </a:br>
            <a:r>
              <a:rPr lang="en-US" sz="6600" dirty="0">
                <a:solidFill>
                  <a:schemeClr val="tx1"/>
                </a:solidFill>
                <a:effectLst>
                  <a:outerShdw blurRad="38100" dist="38100" dir="2700000" algn="tl">
                    <a:srgbClr val="C0C0C0"/>
                  </a:outerShdw>
                </a:effectLst>
              </a:rPr>
              <a:t>stems more from </a:t>
            </a:r>
            <a:br>
              <a:rPr lang="en-US" sz="6600" dirty="0">
                <a:solidFill>
                  <a:schemeClr val="tx1"/>
                </a:solidFill>
                <a:effectLst>
                  <a:outerShdw blurRad="38100" dist="38100" dir="2700000" algn="tl">
                    <a:srgbClr val="C0C0C0"/>
                  </a:outerShdw>
                </a:effectLst>
              </a:rPr>
            </a:br>
            <a:r>
              <a:rPr lang="en-US" sz="6600" dirty="0">
                <a:solidFill>
                  <a:schemeClr val="tx1"/>
                </a:solidFill>
                <a:effectLst>
                  <a:outerShdw blurRad="38100" dist="38100" dir="2700000" algn="tl">
                    <a:srgbClr val="C0C0C0"/>
                  </a:outerShdw>
                </a:effectLst>
              </a:rPr>
              <a:t>a lack of belief </a:t>
            </a:r>
            <a:br>
              <a:rPr lang="en-US" sz="6600" dirty="0">
                <a:solidFill>
                  <a:schemeClr val="tx1"/>
                </a:solidFill>
                <a:effectLst>
                  <a:outerShdw blurRad="38100" dist="38100" dir="2700000" algn="tl">
                    <a:srgbClr val="C0C0C0"/>
                  </a:outerShdw>
                </a:effectLst>
              </a:rPr>
            </a:br>
            <a:r>
              <a:rPr lang="en-US" sz="6600" dirty="0">
                <a:solidFill>
                  <a:schemeClr val="tx1"/>
                </a:solidFill>
                <a:effectLst>
                  <a:outerShdw blurRad="38100" dist="38100" dir="2700000" algn="tl">
                    <a:srgbClr val="C0C0C0"/>
                  </a:outerShdw>
                </a:effectLst>
              </a:rPr>
              <a:t>than a </a:t>
            </a:r>
            <a:br>
              <a:rPr lang="en-US" sz="6600" dirty="0">
                <a:solidFill>
                  <a:schemeClr val="tx1"/>
                </a:solidFill>
                <a:effectLst>
                  <a:outerShdw blurRad="38100" dist="38100" dir="2700000" algn="tl">
                    <a:srgbClr val="C0C0C0"/>
                  </a:outerShdw>
                </a:effectLst>
              </a:rPr>
            </a:br>
            <a:r>
              <a:rPr lang="en-US" sz="6600" dirty="0">
                <a:solidFill>
                  <a:schemeClr val="tx1"/>
                </a:solidFill>
                <a:effectLst>
                  <a:outerShdw blurRad="38100" dist="38100" dir="2700000" algn="tl">
                    <a:srgbClr val="C0C0C0"/>
                  </a:outerShdw>
                </a:effectLst>
              </a:rPr>
              <a:t>lack of ability.</a:t>
            </a:r>
          </a:p>
        </p:txBody>
      </p:sp>
      <p:sp>
        <p:nvSpPr>
          <p:cNvPr id="3" name="TextBox 2"/>
          <p:cNvSpPr txBox="1">
            <a:spLocks noChangeArrowheads="1"/>
          </p:cNvSpPr>
          <p:nvPr/>
        </p:nvSpPr>
        <p:spPr bwMode="auto">
          <a:xfrm>
            <a:off x="0" y="4800600"/>
            <a:ext cx="9144000" cy="1311275"/>
          </a:xfrm>
          <a:prstGeom prst="rect">
            <a:avLst/>
          </a:prstGeom>
          <a:noFill/>
          <a:ln w="9525">
            <a:noFill/>
            <a:miter lim="800000"/>
            <a:headEnd/>
            <a:tailEnd/>
          </a:ln>
        </p:spPr>
        <p:txBody>
          <a:bodyPr>
            <a:spAutoFit/>
          </a:bodyPr>
          <a:lstStyle/>
          <a:p>
            <a:pPr algn="ctr">
              <a:defRPr/>
            </a:pPr>
            <a:r>
              <a:rPr lang="en-US" sz="8000" dirty="0">
                <a:solidFill>
                  <a:srgbClr val="FF0000"/>
                </a:solidFill>
                <a:effectLst>
                  <a:outerShdw blurRad="38100" dist="38100" dir="2700000" algn="tl">
                    <a:srgbClr val="C0C0C0"/>
                  </a:outerShdw>
                </a:effectLst>
                <a:latin typeface="Impact" pitchFamily="34" charset="0"/>
                <a:cs typeface="Arial" charset="0"/>
              </a:rPr>
              <a:t>Your commitment.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4" descr="j04118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4975"/>
            <a:ext cx="8305800" cy="6423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descr="j025039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32321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791" name="Text Box 7"/>
          <p:cNvSpPr txBox="1">
            <a:spLocks noChangeArrowheads="1"/>
          </p:cNvSpPr>
          <p:nvPr/>
        </p:nvSpPr>
        <p:spPr bwMode="auto">
          <a:xfrm>
            <a:off x="381000" y="5181600"/>
            <a:ext cx="4127500" cy="1006475"/>
          </a:xfrm>
          <a:prstGeom prst="rect">
            <a:avLst/>
          </a:prstGeom>
          <a:noFill/>
          <a:ln w="9525">
            <a:noFill/>
            <a:miter lim="800000"/>
            <a:headEnd/>
            <a:tailEnd/>
          </a:ln>
          <a:effectLst/>
        </p:spPr>
        <p:txBody>
          <a:bodyPr wrap="none">
            <a:spAutoFit/>
          </a:bodyPr>
          <a:lstStyle/>
          <a:p>
            <a:pPr>
              <a:defRPr/>
            </a:pPr>
            <a:r>
              <a:rPr lang="en-US" sz="6000" dirty="0">
                <a:effectLst>
                  <a:outerShdw blurRad="38100" dist="38100" dir="2700000" algn="tl">
                    <a:srgbClr val="C0C0C0"/>
                  </a:outerShdw>
                </a:effectLst>
                <a:latin typeface="Impact" pitchFamily="34" charset="0"/>
                <a:cs typeface="Arial" charset="0"/>
              </a:rPr>
              <a:t>Contribution</a:t>
            </a:r>
          </a:p>
        </p:txBody>
      </p:sp>
      <p:pic>
        <p:nvPicPr>
          <p:cNvPr id="502796" name="Picture 12" descr="MCj0356123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590800"/>
            <a:ext cx="4343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797" name="Text Box 13"/>
          <p:cNvSpPr txBox="1">
            <a:spLocks noChangeArrowheads="1"/>
          </p:cNvSpPr>
          <p:nvPr/>
        </p:nvSpPr>
        <p:spPr bwMode="auto">
          <a:xfrm>
            <a:off x="4343400" y="914400"/>
            <a:ext cx="4216400" cy="1006475"/>
          </a:xfrm>
          <a:prstGeom prst="rect">
            <a:avLst/>
          </a:prstGeom>
          <a:noFill/>
          <a:ln w="9525">
            <a:noFill/>
            <a:miter lim="800000"/>
            <a:headEnd/>
            <a:tailEnd/>
          </a:ln>
          <a:effectLst/>
        </p:spPr>
        <p:txBody>
          <a:bodyPr wrap="none">
            <a:spAutoFit/>
          </a:bodyPr>
          <a:lstStyle/>
          <a:p>
            <a:pPr>
              <a:defRPr/>
            </a:pPr>
            <a:r>
              <a:rPr lang="en-US" sz="6000" dirty="0">
                <a:solidFill>
                  <a:srgbClr val="FF0000"/>
                </a:solidFill>
                <a:effectLst>
                  <a:outerShdw blurRad="38100" dist="38100" dir="2700000" algn="tl">
                    <a:srgbClr val="C0C0C0"/>
                  </a:outerShdw>
                </a:effectLst>
                <a:latin typeface="Impact" pitchFamily="34" charset="0"/>
                <a:cs typeface="Arial" charset="0"/>
              </a:rPr>
              <a:t>Commitment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27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027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2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791" grpId="0"/>
      <p:bldP spid="50279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descr="http://api.ning.com/files/I8i9wTil7lMoWLEN8zLA2SJfVbiZFvBs0sY6PVLlwFT8TV1O3586EkagosQ6imL3ahXbvqzdTVzmOu785uzW3bNZqZeMicVF/michael_phelps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103711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cdn.inquisitr.com/wp-content/2011/07/Michael-Phelps-Swimm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0"/>
            <a:ext cx="1036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Text Box 2"/>
          <p:cNvSpPr txBox="1">
            <a:spLocks noChangeArrowheads="1"/>
          </p:cNvSpPr>
          <p:nvPr/>
        </p:nvSpPr>
        <p:spPr bwMode="auto">
          <a:xfrm>
            <a:off x="-8965" y="457200"/>
            <a:ext cx="9144000" cy="540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1500" dirty="0">
                <a:effectLst>
                  <a:outerShdw blurRad="38100" dist="38100" dir="2700000" algn="tl">
                    <a:srgbClr val="000000">
                      <a:alpha val="43137"/>
                    </a:srgbClr>
                  </a:outerShdw>
                </a:effectLst>
                <a:latin typeface="Impact" panose="020B0806030902050204" pitchFamily="34" charset="0"/>
              </a:rPr>
              <a:t>How </a:t>
            </a:r>
            <a:r>
              <a:rPr lang="en-US" altLang="en-US" sz="11500" dirty="0">
                <a:solidFill>
                  <a:srgbClr val="FF0000"/>
                </a:solidFill>
                <a:effectLst>
                  <a:outerShdw blurRad="38100" dist="38100" dir="2700000" algn="tl">
                    <a:srgbClr val="000000">
                      <a:alpha val="43137"/>
                    </a:srgbClr>
                  </a:outerShdw>
                </a:effectLst>
                <a:latin typeface="Impact" panose="020B0806030902050204" pitchFamily="34" charset="0"/>
              </a:rPr>
              <a:t>committed</a:t>
            </a:r>
          </a:p>
          <a:p>
            <a:pPr algn="ctr"/>
            <a:r>
              <a:rPr lang="en-US" altLang="en-US" sz="11500" dirty="0">
                <a:effectLst>
                  <a:outerShdw blurRad="38100" dist="38100" dir="2700000" algn="tl">
                    <a:srgbClr val="000000">
                      <a:alpha val="43137"/>
                    </a:srgbClr>
                  </a:outerShdw>
                </a:effectLst>
                <a:latin typeface="Impact" panose="020B0806030902050204" pitchFamily="34" charset="0"/>
              </a:rPr>
              <a:t>are you?</a:t>
            </a:r>
          </a:p>
        </p:txBody>
      </p:sp>
    </p:spTree>
    <p:custDataLst>
      <p:tags r:id="rId1"/>
    </p:custDataLst>
    <p:extLst>
      <p:ext uri="{BB962C8B-B14F-4D97-AF65-F5344CB8AC3E}">
        <p14:creationId xmlns:p14="http://schemas.microsoft.com/office/powerpoint/2010/main" val="4004387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19400"/>
            <a:ext cx="9144000" cy="1143000"/>
          </a:xfrm>
        </p:spPr>
        <p:txBody>
          <a:bodyPr/>
          <a:lstStyle/>
          <a:p>
            <a:r>
              <a:rPr lang="en-US" sz="7200" dirty="0">
                <a:effectLst>
                  <a:outerShdw blurRad="38100" dist="38100" dir="2700000" algn="tl">
                    <a:srgbClr val="000000">
                      <a:alpha val="43137"/>
                    </a:srgbClr>
                  </a:outerShdw>
                </a:effectLst>
              </a:rPr>
              <a:t>You don't get paid</a:t>
            </a:r>
            <a:br>
              <a:rPr lang="en-US" sz="7200" dirty="0">
                <a:effectLst>
                  <a:outerShdw blurRad="38100" dist="38100" dir="2700000" algn="tl">
                    <a:srgbClr val="000000">
                      <a:alpha val="43137"/>
                    </a:srgbClr>
                  </a:outerShdw>
                </a:effectLst>
              </a:rPr>
            </a:br>
            <a:r>
              <a:rPr lang="en-US" sz="7200" dirty="0">
                <a:effectLst>
                  <a:outerShdw blurRad="38100" dist="38100" dir="2700000" algn="tl">
                    <a:srgbClr val="000000">
                      <a:alpha val="43137"/>
                    </a:srgbClr>
                  </a:outerShdw>
                </a:effectLst>
              </a:rPr>
              <a:t>for the hour.</a:t>
            </a:r>
            <a:br>
              <a:rPr lang="en-US" sz="7200" dirty="0">
                <a:effectLst>
                  <a:outerShdw blurRad="38100" dist="38100" dir="2700000" algn="tl">
                    <a:srgbClr val="000000">
                      <a:alpha val="43137"/>
                    </a:srgbClr>
                  </a:outerShdw>
                </a:effectLst>
              </a:rPr>
            </a:br>
            <a:r>
              <a:rPr lang="en-US" sz="7200" dirty="0">
                <a:solidFill>
                  <a:srgbClr val="FF0000"/>
                </a:solidFill>
                <a:effectLst>
                  <a:outerShdw blurRad="38100" dist="38100" dir="2700000" algn="tl">
                    <a:srgbClr val="000000">
                      <a:alpha val="43137"/>
                    </a:srgbClr>
                  </a:outerShdw>
                </a:effectLst>
              </a:rPr>
              <a:t>You get paid</a:t>
            </a:r>
            <a:br>
              <a:rPr lang="en-US" sz="7200" dirty="0">
                <a:solidFill>
                  <a:srgbClr val="FF0000"/>
                </a:solidFill>
                <a:effectLst>
                  <a:outerShdw blurRad="38100" dist="38100" dir="2700000" algn="tl">
                    <a:srgbClr val="000000">
                      <a:alpha val="43137"/>
                    </a:srgbClr>
                  </a:outerShdw>
                </a:effectLst>
              </a:rPr>
            </a:br>
            <a:r>
              <a:rPr lang="en-US" sz="7200" dirty="0">
                <a:solidFill>
                  <a:srgbClr val="FF0000"/>
                </a:solidFill>
                <a:effectLst>
                  <a:outerShdw blurRad="38100" dist="38100" dir="2700000" algn="tl">
                    <a:srgbClr val="000000">
                      <a:alpha val="43137"/>
                    </a:srgbClr>
                  </a:outerShdw>
                </a:effectLst>
              </a:rPr>
              <a:t>for the value </a:t>
            </a:r>
            <a:br>
              <a:rPr lang="en-US" sz="7200" dirty="0">
                <a:solidFill>
                  <a:srgbClr val="FF0000"/>
                </a:solidFill>
                <a:effectLst>
                  <a:outerShdw blurRad="38100" dist="38100" dir="2700000" algn="tl">
                    <a:srgbClr val="000000">
                      <a:alpha val="43137"/>
                    </a:srgbClr>
                  </a:outerShdw>
                </a:effectLst>
              </a:rPr>
            </a:br>
            <a:r>
              <a:rPr lang="en-US" sz="7200" dirty="0">
                <a:solidFill>
                  <a:srgbClr val="FF0000"/>
                </a:solidFill>
                <a:effectLst>
                  <a:outerShdw blurRad="38100" dist="38100" dir="2700000" algn="tl">
                    <a:srgbClr val="000000">
                      <a:alpha val="43137"/>
                    </a:srgbClr>
                  </a:outerShdw>
                </a:effectLst>
              </a:rPr>
              <a:t>you bring to the hour.</a:t>
            </a:r>
            <a:br>
              <a:rPr lang="en-US" sz="7200" dirty="0">
                <a:solidFill>
                  <a:srgbClr val="FF0000"/>
                </a:solidFill>
                <a:effectLst>
                  <a:outerShdw blurRad="38100" dist="38100" dir="2700000" algn="tl">
                    <a:srgbClr val="000000">
                      <a:alpha val="43137"/>
                    </a:srgbClr>
                  </a:outerShdw>
                </a:effectLst>
              </a:rPr>
            </a:br>
            <a:r>
              <a:rPr lang="en-US" sz="5400" dirty="0">
                <a:effectLst>
                  <a:outerShdw blurRad="38100" dist="38100" dir="2700000" algn="tl">
                    <a:srgbClr val="000000">
                      <a:alpha val="43137"/>
                    </a:srgbClr>
                  </a:outerShdw>
                </a:effectLst>
              </a:rPr>
              <a:t>Jim </a:t>
            </a:r>
            <a:r>
              <a:rPr lang="en-US" sz="5400" dirty="0" err="1">
                <a:effectLst>
                  <a:outerShdw blurRad="38100" dist="38100" dir="2700000" algn="tl">
                    <a:srgbClr val="000000">
                      <a:alpha val="43137"/>
                    </a:srgbClr>
                  </a:outerShdw>
                </a:effectLst>
              </a:rPr>
              <a:t>Rohn</a:t>
            </a:r>
            <a:endParaRPr lang="en-US" sz="6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52235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7" name="Rectangle 3"/>
          <p:cNvSpPr>
            <a:spLocks noChangeArrowheads="1"/>
          </p:cNvSpPr>
          <p:nvPr/>
        </p:nvSpPr>
        <p:spPr bwMode="auto">
          <a:xfrm>
            <a:off x="0" y="2514600"/>
            <a:ext cx="5562600" cy="1447800"/>
          </a:xfrm>
          <a:prstGeom prst="rect">
            <a:avLst/>
          </a:prstGeom>
          <a:noFill/>
          <a:ln w="9525">
            <a:noFill/>
            <a:miter lim="800000"/>
            <a:headEnd/>
            <a:tailEnd/>
          </a:ln>
          <a:effectLst/>
        </p:spPr>
        <p:txBody>
          <a:bodyPr anchor="ctr"/>
          <a:lstStyle/>
          <a:p>
            <a:pPr algn="ctr" eaLnBrk="0" hangingPunct="0">
              <a:defRPr/>
            </a:pPr>
            <a:r>
              <a:rPr lang="en-US" altLang="en-US" sz="8000" dirty="0">
                <a:solidFill>
                  <a:srgbClr val="FF0000"/>
                </a:solidFill>
                <a:effectLst>
                  <a:outerShdw blurRad="38100" dist="38100" dir="2700000" algn="tl">
                    <a:srgbClr val="000000">
                      <a:alpha val="43137"/>
                    </a:srgbClr>
                  </a:outerShdw>
                </a:effectLst>
                <a:latin typeface="Impact" pitchFamily="34" charset="0"/>
                <a:cs typeface="Arial" charset="0"/>
              </a:rPr>
              <a:t>Challenge Yourself:  </a:t>
            </a:r>
            <a:r>
              <a:rPr lang="en-US" altLang="en-US" sz="8000" dirty="0">
                <a:effectLst>
                  <a:outerShdw blurRad="38100" dist="38100" dir="2700000" algn="tl">
                    <a:srgbClr val="000000">
                      <a:alpha val="43137"/>
                    </a:srgbClr>
                  </a:outerShdw>
                </a:effectLst>
                <a:latin typeface="Impact" pitchFamily="34" charset="0"/>
                <a:cs typeface="Arial" charset="0"/>
              </a:rPr>
              <a:t>Maximizing</a:t>
            </a:r>
          </a:p>
          <a:p>
            <a:pPr algn="ctr" eaLnBrk="0" hangingPunct="0">
              <a:lnSpc>
                <a:spcPct val="90000"/>
              </a:lnSpc>
              <a:defRPr/>
            </a:pPr>
            <a:r>
              <a:rPr lang="en-US" altLang="en-US" sz="8000" dirty="0">
                <a:effectLst>
                  <a:outerShdw blurRad="38100" dist="38100" dir="2700000" algn="tl">
                    <a:srgbClr val="000000">
                      <a:alpha val="43137"/>
                    </a:srgbClr>
                  </a:outerShdw>
                </a:effectLst>
                <a:latin typeface="Impact" pitchFamily="34" charset="0"/>
                <a:cs typeface="Arial" charset="0"/>
              </a:rPr>
              <a:t>the Student Experience</a:t>
            </a:r>
          </a:p>
        </p:txBody>
      </p:sp>
      <p:sp>
        <p:nvSpPr>
          <p:cNvPr id="39939" name="Rectangle 4"/>
          <p:cNvSpPr>
            <a:spLocks noChangeArrowheads="1"/>
          </p:cNvSpPr>
          <p:nvPr/>
        </p:nvSpPr>
        <p:spPr bwMode="auto">
          <a:xfrm>
            <a:off x="1646238" y="1725613"/>
            <a:ext cx="18415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nSpc>
                <a:spcPct val="80000"/>
              </a:lnSpc>
            </a:pPr>
            <a:endParaRPr lang="en-US" altLang="en-US" sz="4800" dirty="0">
              <a:solidFill>
                <a:srgbClr val="000000"/>
              </a:solidFill>
              <a:latin typeface="Impact" panose="020B0806030902050204" pitchFamily="34" charset="0"/>
            </a:endParaRPr>
          </a:p>
        </p:txBody>
      </p:sp>
      <p:pic>
        <p:nvPicPr>
          <p:cNvPr id="3" name="Picture 2"/>
          <p:cNvPicPr>
            <a:picLocks noChangeAspect="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029199" y="-76200"/>
            <a:ext cx="4768827" cy="6934200"/>
          </a:xfrm>
          <a:prstGeom prst="rect">
            <a:avLst/>
          </a:prstGeom>
        </p:spPr>
      </p:pic>
      <p:pic>
        <p:nvPicPr>
          <p:cNvPr id="5" name="Mandy Moore - Extraordina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29000" y="6858000"/>
            <a:ext cx="609600" cy="609600"/>
          </a:xfrm>
          <a:prstGeom prst="rect">
            <a:avLst/>
          </a:prstGeom>
        </p:spPr>
      </p:pic>
    </p:spTree>
    <p:extLst>
      <p:ext uri="{BB962C8B-B14F-4D97-AF65-F5344CB8AC3E}">
        <p14:creationId xmlns:p14="http://schemas.microsoft.com/office/powerpoint/2010/main" val="1874519981"/>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ChangeArrowheads="1"/>
          </p:cNvSpPr>
          <p:nvPr>
            <p:ph type="title" idx="4294967295"/>
          </p:nvPr>
        </p:nvSpPr>
        <p:spPr>
          <a:xfrm>
            <a:off x="0" y="579438"/>
            <a:ext cx="9144000" cy="1143000"/>
          </a:xfrm>
        </p:spPr>
        <p:txBody>
          <a:bodyPr/>
          <a:lstStyle/>
          <a:p>
            <a:pPr eaLnBrk="1" hangingPunct="1">
              <a:defRPr/>
            </a:pPr>
            <a:r>
              <a:rPr lang="en-US" sz="5400" dirty="0">
                <a:solidFill>
                  <a:srgbClr val="FF0000"/>
                </a:solidFill>
                <a:effectLst>
                  <a:outerShdw blurRad="38100" dist="38100" dir="2700000" algn="tl">
                    <a:srgbClr val="C0C0C0"/>
                  </a:outerShdw>
                </a:effectLst>
              </a:rPr>
              <a:t>The Reason</a:t>
            </a:r>
            <a:br>
              <a:rPr lang="en-US" sz="5400">
                <a:solidFill>
                  <a:srgbClr val="FF0000"/>
                </a:solidFill>
                <a:effectLst>
                  <a:outerShdw blurRad="38100" dist="38100" dir="2700000" algn="tl">
                    <a:srgbClr val="C0C0C0"/>
                  </a:outerShdw>
                </a:effectLst>
              </a:rPr>
            </a:br>
            <a:r>
              <a:rPr lang="en-US" sz="5400">
                <a:solidFill>
                  <a:srgbClr val="FF0000"/>
                </a:solidFill>
                <a:effectLst>
                  <a:outerShdw blurRad="38100" dist="38100" dir="2700000" algn="tl">
                    <a:srgbClr val="C0C0C0"/>
                  </a:outerShdw>
                </a:effectLst>
              </a:rPr>
              <a:t>Number </a:t>
            </a:r>
            <a:r>
              <a:rPr lang="en-US" sz="5400" dirty="0">
                <a:solidFill>
                  <a:srgbClr val="FF0000"/>
                </a:solidFill>
                <a:effectLst>
                  <a:outerShdw blurRad="38100" dist="38100" dir="2700000" algn="tl">
                    <a:srgbClr val="C0C0C0"/>
                  </a:outerShdw>
                </a:effectLst>
              </a:rPr>
              <a:t>One Matters</a:t>
            </a:r>
          </a:p>
        </p:txBody>
      </p:sp>
      <p:sp>
        <p:nvSpPr>
          <p:cNvPr id="814083" name="Rectangle 3"/>
          <p:cNvSpPr>
            <a:spLocks noGrp="1" noChangeArrowheads="1"/>
          </p:cNvSpPr>
          <p:nvPr>
            <p:ph type="body" idx="4294967295"/>
          </p:nvPr>
        </p:nvSpPr>
        <p:spPr>
          <a:xfrm>
            <a:off x="0" y="2103438"/>
            <a:ext cx="9144000" cy="3687762"/>
          </a:xfrm>
        </p:spPr>
        <p:txBody>
          <a:bodyPr/>
          <a:lstStyle/>
          <a:p>
            <a:pPr marL="609600" indent="-609600" algn="ctr" eaLnBrk="1" hangingPunct="1">
              <a:lnSpc>
                <a:spcPct val="90000"/>
              </a:lnSpc>
              <a:spcBef>
                <a:spcPts val="0"/>
              </a:spcBef>
              <a:buFontTx/>
              <a:buNone/>
              <a:defRPr/>
            </a:pPr>
            <a:r>
              <a:rPr lang="en-US" sz="7200" dirty="0">
                <a:effectLst>
                  <a:outerShdw blurRad="38100" dist="38100" dir="2700000" algn="tl">
                    <a:srgbClr val="C0C0C0"/>
                  </a:outerShdw>
                </a:effectLst>
              </a:rPr>
              <a:t>Restaurant Choices</a:t>
            </a:r>
          </a:p>
          <a:p>
            <a:pPr marL="609600" indent="-609600" algn="ctr" eaLnBrk="1" hangingPunct="1">
              <a:lnSpc>
                <a:spcPct val="90000"/>
              </a:lnSpc>
              <a:spcBef>
                <a:spcPts val="0"/>
              </a:spcBef>
              <a:buFontTx/>
              <a:buNone/>
              <a:defRPr/>
            </a:pPr>
            <a:r>
              <a:rPr lang="en-US" sz="7200" dirty="0">
                <a:effectLst>
                  <a:outerShdw blurRad="38100" dist="38100" dir="2700000" algn="tl">
                    <a:srgbClr val="C0C0C0"/>
                  </a:outerShdw>
                </a:effectLst>
              </a:rPr>
              <a:t>Candidates selection</a:t>
            </a:r>
          </a:p>
          <a:p>
            <a:pPr marL="609600" indent="-609600" algn="ctr" eaLnBrk="1" hangingPunct="1">
              <a:lnSpc>
                <a:spcPct val="90000"/>
              </a:lnSpc>
              <a:spcBef>
                <a:spcPts val="0"/>
              </a:spcBef>
              <a:buFontTx/>
              <a:buNone/>
              <a:defRPr/>
            </a:pPr>
            <a:r>
              <a:rPr lang="en-US" sz="10400" dirty="0">
                <a:solidFill>
                  <a:srgbClr val="FF0000"/>
                </a:solidFill>
                <a:effectLst>
                  <a:outerShdw blurRad="38100" dist="38100" dir="2700000" algn="tl">
                    <a:srgbClr val="C0C0C0"/>
                  </a:outerShdw>
                </a:effectLst>
              </a:rPr>
              <a:t>Student future</a:t>
            </a:r>
          </a:p>
          <a:p>
            <a:pPr marL="609600" indent="-609600" algn="ctr" eaLnBrk="1" hangingPunct="1">
              <a:lnSpc>
                <a:spcPct val="90000"/>
              </a:lnSpc>
              <a:buFontTx/>
              <a:buNone/>
              <a:defRPr/>
            </a:pPr>
            <a:endParaRPr lang="en-US" sz="9600" dirty="0">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4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4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40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08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ChangeArrowheads="1"/>
          </p:cNvSpPr>
          <p:nvPr>
            <p:ph type="title" idx="4294967295"/>
          </p:nvPr>
        </p:nvSpPr>
        <p:spPr>
          <a:xfrm>
            <a:off x="0" y="579438"/>
            <a:ext cx="9144000" cy="1143000"/>
          </a:xfrm>
        </p:spPr>
        <p:txBody>
          <a:bodyPr/>
          <a:lstStyle/>
          <a:p>
            <a:pPr eaLnBrk="1" hangingPunct="1">
              <a:defRPr/>
            </a:pPr>
            <a:r>
              <a:rPr lang="en-US" sz="5400" dirty="0">
                <a:solidFill>
                  <a:srgbClr val="FF0000"/>
                </a:solidFill>
                <a:effectLst>
                  <a:outerShdw blurRad="38100" dist="38100" dir="2700000" algn="tl">
                    <a:srgbClr val="C0C0C0"/>
                  </a:outerShdw>
                </a:effectLst>
              </a:rPr>
              <a:t>The Reason</a:t>
            </a:r>
            <a:br>
              <a:rPr lang="en-US" sz="5400" dirty="0">
                <a:solidFill>
                  <a:srgbClr val="FF0000"/>
                </a:solidFill>
                <a:effectLst>
                  <a:outerShdw blurRad="38100" dist="38100" dir="2700000" algn="tl">
                    <a:srgbClr val="C0C0C0"/>
                  </a:outerShdw>
                </a:effectLst>
              </a:rPr>
            </a:br>
            <a:r>
              <a:rPr lang="en-US" sz="5400" dirty="0">
                <a:solidFill>
                  <a:srgbClr val="FF0000"/>
                </a:solidFill>
                <a:effectLst>
                  <a:outerShdw blurRad="38100" dist="38100" dir="2700000" algn="tl">
                    <a:srgbClr val="C0C0C0"/>
                  </a:outerShdw>
                </a:effectLst>
              </a:rPr>
              <a:t>Number One Matters</a:t>
            </a:r>
          </a:p>
        </p:txBody>
      </p:sp>
      <p:sp>
        <p:nvSpPr>
          <p:cNvPr id="814083" name="Rectangle 3"/>
          <p:cNvSpPr>
            <a:spLocks noGrp="1" noChangeArrowheads="1"/>
          </p:cNvSpPr>
          <p:nvPr>
            <p:ph type="body" idx="4294967295"/>
          </p:nvPr>
        </p:nvSpPr>
        <p:spPr>
          <a:xfrm>
            <a:off x="0" y="2103438"/>
            <a:ext cx="9144000" cy="3687762"/>
          </a:xfrm>
        </p:spPr>
        <p:txBody>
          <a:bodyPr/>
          <a:lstStyle/>
          <a:p>
            <a:pPr marL="609600" indent="-609600" algn="ctr" eaLnBrk="1" hangingPunct="1">
              <a:lnSpc>
                <a:spcPct val="90000"/>
              </a:lnSpc>
              <a:spcBef>
                <a:spcPts val="0"/>
              </a:spcBef>
              <a:buFontTx/>
              <a:buNone/>
              <a:defRPr/>
            </a:pPr>
            <a:r>
              <a:rPr lang="en-US" sz="7200" dirty="0">
                <a:effectLst>
                  <a:outerShdw blurRad="38100" dist="38100" dir="2700000" algn="tl">
                    <a:srgbClr val="C0C0C0"/>
                  </a:outerShdw>
                </a:effectLst>
              </a:rPr>
              <a:t>Restaurant Choices</a:t>
            </a:r>
          </a:p>
          <a:p>
            <a:pPr marL="609600" indent="-609600" algn="ctr" eaLnBrk="1" hangingPunct="1">
              <a:lnSpc>
                <a:spcPct val="90000"/>
              </a:lnSpc>
              <a:spcBef>
                <a:spcPts val="0"/>
              </a:spcBef>
              <a:buFontTx/>
              <a:buNone/>
              <a:defRPr/>
            </a:pPr>
            <a:r>
              <a:rPr lang="en-US" sz="7200" dirty="0">
                <a:effectLst>
                  <a:outerShdw blurRad="38100" dist="38100" dir="2700000" algn="tl">
                    <a:srgbClr val="C0C0C0"/>
                  </a:outerShdw>
                </a:effectLst>
              </a:rPr>
              <a:t>Candidates selection</a:t>
            </a:r>
          </a:p>
          <a:p>
            <a:pPr marL="609600" indent="-609600" algn="ctr" eaLnBrk="1" hangingPunct="1">
              <a:lnSpc>
                <a:spcPct val="90000"/>
              </a:lnSpc>
              <a:spcBef>
                <a:spcPts val="0"/>
              </a:spcBef>
              <a:buFontTx/>
              <a:buNone/>
              <a:defRPr/>
            </a:pPr>
            <a:r>
              <a:rPr lang="en-US" sz="10400" dirty="0">
                <a:solidFill>
                  <a:srgbClr val="FF0000"/>
                </a:solidFill>
                <a:effectLst>
                  <a:outerShdw blurRad="38100" dist="38100" dir="2700000" algn="tl">
                    <a:srgbClr val="C0C0C0"/>
                  </a:outerShdw>
                </a:effectLst>
              </a:rPr>
              <a:t>Your college</a:t>
            </a:r>
          </a:p>
          <a:p>
            <a:pPr marL="609600" indent="-609600" algn="ctr" eaLnBrk="1" hangingPunct="1">
              <a:lnSpc>
                <a:spcPct val="90000"/>
              </a:lnSpc>
              <a:spcBef>
                <a:spcPts val="0"/>
              </a:spcBef>
              <a:buFontTx/>
              <a:buNone/>
              <a:defRPr/>
            </a:pPr>
            <a:endParaRPr lang="en-US" sz="9600" dirty="0">
              <a:solidFill>
                <a:srgbClr val="FF0000"/>
              </a:solidFill>
              <a:effectLst>
                <a:outerShdw blurRad="38100" dist="38100" dir="2700000" algn="tl">
                  <a:srgbClr val="C0C0C0"/>
                </a:outerShdw>
              </a:effectLs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Text Box 2"/>
          <p:cNvSpPr txBox="1">
            <a:spLocks noChangeArrowheads="1"/>
          </p:cNvSpPr>
          <p:nvPr/>
        </p:nvSpPr>
        <p:spPr bwMode="auto">
          <a:xfrm>
            <a:off x="0" y="381000"/>
            <a:ext cx="9144000" cy="594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9600" dirty="0">
                <a:effectLst>
                  <a:outerShdw blurRad="38100" dist="38100" dir="2700000" algn="tl">
                    <a:srgbClr val="000000">
                      <a:alpha val="43137"/>
                    </a:srgbClr>
                  </a:outerShdw>
                </a:effectLst>
                <a:latin typeface="Impact" panose="020B0806030902050204" pitchFamily="34" charset="0"/>
              </a:rPr>
              <a:t>Is your </a:t>
            </a:r>
          </a:p>
          <a:p>
            <a:pPr algn="ctr"/>
            <a:r>
              <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rPr>
              <a:t>Community </a:t>
            </a:r>
          </a:p>
          <a:p>
            <a:pPr algn="ctr"/>
            <a:r>
              <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rPr>
              <a:t>College</a:t>
            </a:r>
          </a:p>
          <a:p>
            <a:pPr algn="ctr"/>
            <a:r>
              <a:rPr lang="en-US" altLang="en-US" sz="9600" dirty="0">
                <a:effectLst>
                  <a:outerShdw blurRad="38100" dist="38100" dir="2700000" algn="tl">
                    <a:srgbClr val="000000">
                      <a:alpha val="43137"/>
                    </a:srgbClr>
                  </a:outerShdw>
                </a:effectLst>
                <a:latin typeface="Impact" panose="020B0806030902050204" pitchFamily="34" charset="0"/>
              </a:rPr>
              <a:t>ready?</a:t>
            </a:r>
          </a:p>
        </p:txBody>
      </p:sp>
    </p:spTree>
    <p:custDataLst>
      <p:tags r:id="rId1"/>
    </p:custDataLst>
    <p:extLst>
      <p:ext uri="{BB962C8B-B14F-4D97-AF65-F5344CB8AC3E}">
        <p14:creationId xmlns:p14="http://schemas.microsoft.com/office/powerpoint/2010/main" val="1199004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Text Box 2"/>
          <p:cNvSpPr txBox="1">
            <a:spLocks noChangeArrowheads="1"/>
          </p:cNvSpPr>
          <p:nvPr/>
        </p:nvSpPr>
        <p:spPr bwMode="auto">
          <a:xfrm>
            <a:off x="0" y="2574925"/>
            <a:ext cx="9144000"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0600" dirty="0">
                <a:effectLst>
                  <a:outerShdw blurRad="38100" dist="38100" dir="2700000" algn="tl">
                    <a:srgbClr val="000000">
                      <a:alpha val="43137"/>
                    </a:srgbClr>
                  </a:outerShdw>
                </a:effectLst>
                <a:latin typeface="Impact" panose="020B0806030902050204" pitchFamily="34" charset="0"/>
              </a:rPr>
              <a:t>Toothpaste</a:t>
            </a:r>
            <a:endParaRPr lang="en-US" altLang="en-US" sz="8000" dirty="0">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4089878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Text Box 2"/>
          <p:cNvSpPr txBox="1">
            <a:spLocks noChangeArrowheads="1"/>
          </p:cNvSpPr>
          <p:nvPr/>
        </p:nvSpPr>
        <p:spPr bwMode="auto">
          <a:xfrm>
            <a:off x="0" y="1766888"/>
            <a:ext cx="91440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0600" dirty="0">
                <a:effectLst>
                  <a:outerShdw blurRad="38100" dist="38100" dir="2700000" algn="tl">
                    <a:srgbClr val="000000">
                      <a:alpha val="43137"/>
                    </a:srgbClr>
                  </a:outerShdw>
                </a:effectLst>
                <a:latin typeface="Impact" panose="020B0806030902050204" pitchFamily="34" charset="0"/>
              </a:rPr>
              <a:t>Grocery        Store Chains</a:t>
            </a:r>
            <a:endParaRPr lang="en-US" altLang="en-US" sz="8000" dirty="0">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2395141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Text Box 2"/>
          <p:cNvSpPr txBox="1">
            <a:spLocks noChangeArrowheads="1"/>
          </p:cNvSpPr>
          <p:nvPr/>
        </p:nvSpPr>
        <p:spPr bwMode="auto">
          <a:xfrm>
            <a:off x="0" y="1766888"/>
            <a:ext cx="91440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0600" dirty="0">
                <a:effectLst>
                  <a:outerShdw blurRad="38100" dist="38100" dir="2700000" algn="tl">
                    <a:srgbClr val="000000">
                      <a:alpha val="43137"/>
                    </a:srgbClr>
                  </a:outerShdw>
                </a:effectLst>
                <a:latin typeface="Impact" panose="020B0806030902050204" pitchFamily="34" charset="0"/>
              </a:rPr>
              <a:t>Laundry Detergent</a:t>
            </a:r>
            <a:endParaRPr lang="en-US" altLang="en-US" sz="8000" dirty="0">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3366180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66" name="Text Box 2"/>
          <p:cNvSpPr txBox="1">
            <a:spLocks noChangeArrowheads="1"/>
          </p:cNvSpPr>
          <p:nvPr/>
        </p:nvSpPr>
        <p:spPr bwMode="auto">
          <a:xfrm>
            <a:off x="0" y="381000"/>
            <a:ext cx="9144000" cy="594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9600" dirty="0">
                <a:effectLst>
                  <a:outerShdw blurRad="38100" dist="38100" dir="2700000" algn="tl">
                    <a:srgbClr val="000000">
                      <a:alpha val="43137"/>
                    </a:srgbClr>
                  </a:outerShdw>
                </a:effectLst>
                <a:latin typeface="Impact" panose="020B0806030902050204" pitchFamily="34" charset="0"/>
              </a:rPr>
              <a:t>Is your </a:t>
            </a:r>
          </a:p>
          <a:p>
            <a:pPr algn="ctr"/>
            <a:r>
              <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rPr>
              <a:t>Community </a:t>
            </a:r>
          </a:p>
          <a:p>
            <a:pPr algn="ctr"/>
            <a:r>
              <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rPr>
              <a:t>College</a:t>
            </a:r>
          </a:p>
          <a:p>
            <a:pPr algn="ctr"/>
            <a:r>
              <a:rPr lang="en-US" altLang="en-US" sz="9600" dirty="0">
                <a:effectLst>
                  <a:outerShdw blurRad="38100" dist="38100" dir="2700000" algn="tl">
                    <a:srgbClr val="000000">
                      <a:alpha val="43137"/>
                    </a:srgbClr>
                  </a:outerShdw>
                </a:effectLst>
                <a:latin typeface="Impact" panose="020B0806030902050204" pitchFamily="34" charset="0"/>
              </a:rPr>
              <a:t>ready?</a:t>
            </a:r>
          </a:p>
        </p:txBody>
      </p:sp>
    </p:spTree>
    <p:custDataLst>
      <p:tags r:id="rId1"/>
    </p:custDataLst>
    <p:extLst>
      <p:ext uri="{BB962C8B-B14F-4D97-AF65-F5344CB8AC3E}">
        <p14:creationId xmlns:p14="http://schemas.microsoft.com/office/powerpoint/2010/main" val="840690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438400"/>
            <a:ext cx="9144000" cy="1143000"/>
          </a:xfrm>
        </p:spPr>
        <p:txBody>
          <a:bodyPr/>
          <a:lstStyle/>
          <a:p>
            <a:pPr eaLnBrk="1" hangingPunct="1">
              <a:defRPr/>
            </a:pPr>
            <a:r>
              <a:rPr lang="en-US" sz="9800" dirty="0">
                <a:solidFill>
                  <a:srgbClr val="000000"/>
                </a:solidFill>
                <a:effectLst>
                  <a:outerShdw blurRad="38100" dist="38100" dir="2700000" algn="tl">
                    <a:srgbClr val="C0C0C0"/>
                  </a:outerShdw>
                </a:effectLst>
              </a:rPr>
              <a:t>Who do </a:t>
            </a:r>
            <a:r>
              <a:rPr lang="en-US" sz="9800" dirty="0">
                <a:solidFill>
                  <a:srgbClr val="FF0000"/>
                </a:solidFill>
                <a:effectLst>
                  <a:outerShdw blurRad="38100" dist="38100" dir="2700000" algn="tl">
                    <a:srgbClr val="C0C0C0"/>
                  </a:outerShdw>
                </a:effectLst>
              </a:rPr>
              <a:t>you</a:t>
            </a:r>
            <a:r>
              <a:rPr lang="en-US" sz="9800" dirty="0">
                <a:solidFill>
                  <a:srgbClr val="000000"/>
                </a:solidFill>
                <a:effectLst>
                  <a:outerShdw blurRad="38100" dist="38100" dir="2700000" algn="tl">
                    <a:srgbClr val="C0C0C0"/>
                  </a:outerShdw>
                </a:effectLst>
              </a:rPr>
              <a:t> compete with</a:t>
            </a:r>
            <a:br>
              <a:rPr lang="en-US" sz="9800" dirty="0">
                <a:solidFill>
                  <a:srgbClr val="000000"/>
                </a:solidFill>
                <a:effectLst>
                  <a:outerShdw blurRad="38100" dist="38100" dir="2700000" algn="tl">
                    <a:srgbClr val="C0C0C0"/>
                  </a:outerShdw>
                </a:effectLst>
              </a:rPr>
            </a:br>
            <a:r>
              <a:rPr lang="en-US" sz="9800" dirty="0">
                <a:solidFill>
                  <a:srgbClr val="000000"/>
                </a:solidFill>
                <a:effectLst>
                  <a:outerShdw blurRad="38100" dist="38100" dir="2700000" algn="tl">
                    <a:srgbClr val="C0C0C0"/>
                  </a:outerShdw>
                </a:effectLst>
              </a:rPr>
              <a:t> for </a:t>
            </a:r>
            <a:r>
              <a:rPr lang="en-US" sz="9800" dirty="0">
                <a:solidFill>
                  <a:srgbClr val="FF0000"/>
                </a:solidFill>
                <a:effectLst>
                  <a:outerShdw blurRad="38100" dist="38100" dir="2700000" algn="tl">
                    <a:srgbClr val="C0C0C0"/>
                  </a:outerShdw>
                </a:effectLst>
              </a:rPr>
              <a:t>students</a:t>
            </a:r>
            <a:r>
              <a:rPr lang="en-US" sz="9800" dirty="0">
                <a:solidFill>
                  <a:srgbClr val="000000"/>
                </a:solidFill>
                <a:effectLst>
                  <a:outerShdw blurRad="38100" dist="38100" dir="2700000" algn="tl">
                    <a:srgbClr val="C0C0C0"/>
                  </a:outerShdw>
                </a:effectLst>
              </a:rPr>
              <a:t>?</a:t>
            </a:r>
          </a:p>
        </p:txBody>
      </p:sp>
    </p:spTree>
    <p:extLst>
      <p:ext uri="{BB962C8B-B14F-4D97-AF65-F5344CB8AC3E}">
        <p14:creationId xmlns:p14="http://schemas.microsoft.com/office/powerpoint/2010/main" val="453848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2" name="Picture 2" descr="https://az184419.vo.msecnd.net/schneider-national/Images/DrivingSchools/baker-college-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896" y="511849"/>
            <a:ext cx="2606108"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2084" name="Picture 4" descr="http://mms.businesswire.com/media/20151005005909/en/489362/5/2364673_brightwood_college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800600"/>
            <a:ext cx="3276601" cy="1094477"/>
          </a:xfrm>
          <a:prstGeom prst="rect">
            <a:avLst/>
          </a:prstGeom>
          <a:noFill/>
          <a:extLst>
            <a:ext uri="{909E8E84-426E-40DD-AFC4-6F175D3DCCD1}">
              <a14:hiddenFill xmlns:a14="http://schemas.microsoft.com/office/drawing/2010/main">
                <a:solidFill>
                  <a:srgbClr val="FFFFFF"/>
                </a:solidFill>
              </a14:hiddenFill>
            </a:ext>
          </a:extLst>
        </p:spPr>
      </p:pic>
      <p:pic>
        <p:nvPicPr>
          <p:cNvPr id="302086" name="Picture 6" descr="http://galined.com/wp-content/uploads/2016/09/Michigan-Logo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68301"/>
            <a:ext cx="2546721" cy="1910041"/>
          </a:xfrm>
          <a:prstGeom prst="rect">
            <a:avLst/>
          </a:prstGeom>
          <a:noFill/>
          <a:extLst>
            <a:ext uri="{909E8E84-426E-40DD-AFC4-6F175D3DCCD1}">
              <a14:hiddenFill xmlns:a14="http://schemas.microsoft.com/office/drawing/2010/main">
                <a:solidFill>
                  <a:srgbClr val="FFFFFF"/>
                </a:solidFill>
              </a14:hiddenFill>
            </a:ext>
          </a:extLst>
        </p:spPr>
      </p:pic>
      <p:pic>
        <p:nvPicPr>
          <p:cNvPr id="302088" name="Picture 8" descr="http://www.mcc.edu/university_center/imag_uc/Ferris_Box_Flame_Stacked_Wordmark_201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3006113"/>
            <a:ext cx="3370685" cy="712174"/>
          </a:xfrm>
          <a:prstGeom prst="rect">
            <a:avLst/>
          </a:prstGeom>
          <a:noFill/>
          <a:extLst>
            <a:ext uri="{909E8E84-426E-40DD-AFC4-6F175D3DCCD1}">
              <a14:hiddenFill xmlns:a14="http://schemas.microsoft.com/office/drawing/2010/main">
                <a:solidFill>
                  <a:srgbClr val="FFFFFF"/>
                </a:solidFill>
              </a14:hiddenFill>
            </a:ext>
          </a:extLst>
        </p:spPr>
      </p:pic>
      <p:pic>
        <p:nvPicPr>
          <p:cNvPr id="302090" name="Picture 10" descr="https://www.parallax.com/sites/default/files/styles/full-size-product/public/81005.png?itok=CtDjWyu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24537" y="224771"/>
            <a:ext cx="2197100" cy="2197100"/>
          </a:xfrm>
          <a:prstGeom prst="rect">
            <a:avLst/>
          </a:prstGeom>
          <a:noFill/>
          <a:extLst>
            <a:ext uri="{909E8E84-426E-40DD-AFC4-6F175D3DCCD1}">
              <a14:hiddenFill xmlns:a14="http://schemas.microsoft.com/office/drawing/2010/main">
                <a:solidFill>
                  <a:srgbClr val="FFFFFF"/>
                </a:solidFill>
              </a14:hiddenFill>
            </a:ext>
          </a:extLst>
        </p:spPr>
      </p:pic>
      <p:pic>
        <p:nvPicPr>
          <p:cNvPr id="302092" name="Picture 12" descr="https://3dprint.com/wp-content/uploads/2015/10/2000px-Central_Michigan_University_wordmark.svg_.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196" y="2671720"/>
            <a:ext cx="2477770" cy="1567104"/>
          </a:xfrm>
          <a:prstGeom prst="rect">
            <a:avLst/>
          </a:prstGeom>
          <a:noFill/>
          <a:extLst>
            <a:ext uri="{909E8E84-426E-40DD-AFC4-6F175D3DCCD1}">
              <a14:hiddenFill xmlns:a14="http://schemas.microsoft.com/office/drawing/2010/main">
                <a:solidFill>
                  <a:srgbClr val="FFFFFF"/>
                </a:solidFill>
              </a14:hiddenFill>
            </a:ext>
          </a:extLst>
        </p:spPr>
      </p:pic>
      <p:pic>
        <p:nvPicPr>
          <p:cNvPr id="302094" name="Picture 14" descr="http://www.4wheelsnews.com/images/photo_galleries/original/5997/northwood_university_logo.jp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93390" y="2405342"/>
            <a:ext cx="3150610" cy="2099860"/>
          </a:xfrm>
          <a:prstGeom prst="rect">
            <a:avLst/>
          </a:prstGeom>
          <a:noFill/>
          <a:extLst>
            <a:ext uri="{909E8E84-426E-40DD-AFC4-6F175D3DCCD1}">
              <a14:hiddenFill xmlns:a14="http://schemas.microsoft.com/office/drawing/2010/main">
                <a:solidFill>
                  <a:srgbClr val="FFFFFF"/>
                </a:solidFill>
              </a14:hiddenFill>
            </a:ext>
          </a:extLst>
        </p:spPr>
      </p:pic>
      <p:pic>
        <p:nvPicPr>
          <p:cNvPr id="302096" name="Picture 16" descr="http://uptownmagazine.com/files/2014/11/Uptown_UofPhoenix.gif"/>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6996" y="4319058"/>
            <a:ext cx="4191000" cy="210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97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302092"/>
                                        </p:tgtEl>
                                        <p:attrNameLst>
                                          <p:attrName>style.visibility</p:attrName>
                                        </p:attrNameLst>
                                      </p:cBhvr>
                                      <p:to>
                                        <p:strVal val="visible"/>
                                      </p:to>
                                    </p:set>
                                    <p:animEffect transition="in" filter="fade">
                                      <p:cBhvr>
                                        <p:cTn id="7" dur="500"/>
                                        <p:tgtEl>
                                          <p:spTgt spid="30209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302084"/>
                                        </p:tgtEl>
                                        <p:attrNameLst>
                                          <p:attrName>style.visibility</p:attrName>
                                        </p:attrNameLst>
                                      </p:cBhvr>
                                      <p:to>
                                        <p:strVal val="visible"/>
                                      </p:to>
                                    </p:set>
                                    <p:animEffect transition="in" filter="fade">
                                      <p:cBhvr>
                                        <p:cTn id="11" dur="500"/>
                                        <p:tgtEl>
                                          <p:spTgt spid="302084"/>
                                        </p:tgtEl>
                                      </p:cBhvr>
                                    </p:animEffect>
                                  </p:childTnLst>
                                </p:cTn>
                              </p:par>
                            </p:childTnLst>
                          </p:cTn>
                        </p:par>
                        <p:par>
                          <p:cTn id="12" fill="hold">
                            <p:stCondLst>
                              <p:cond delay="1750"/>
                            </p:stCondLst>
                            <p:childTnLst>
                              <p:par>
                                <p:cTn id="13" presetID="10" presetClass="entr" presetSubtype="0" fill="hold" nodeType="afterEffect">
                                  <p:stCondLst>
                                    <p:cond delay="0"/>
                                  </p:stCondLst>
                                  <p:childTnLst>
                                    <p:set>
                                      <p:cBhvr>
                                        <p:cTn id="14" dur="1" fill="hold">
                                          <p:stCondLst>
                                            <p:cond delay="0"/>
                                          </p:stCondLst>
                                        </p:cTn>
                                        <p:tgtEl>
                                          <p:spTgt spid="302088"/>
                                        </p:tgtEl>
                                        <p:attrNameLst>
                                          <p:attrName>style.visibility</p:attrName>
                                        </p:attrNameLst>
                                      </p:cBhvr>
                                      <p:to>
                                        <p:strVal val="visible"/>
                                      </p:to>
                                    </p:set>
                                    <p:animEffect transition="in" filter="fade">
                                      <p:cBhvr>
                                        <p:cTn id="15" dur="500"/>
                                        <p:tgtEl>
                                          <p:spTgt spid="302088"/>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302082"/>
                                        </p:tgtEl>
                                        <p:attrNameLst>
                                          <p:attrName>style.visibility</p:attrName>
                                        </p:attrNameLst>
                                      </p:cBhvr>
                                      <p:to>
                                        <p:strVal val="visible"/>
                                      </p:to>
                                    </p:set>
                                    <p:animEffect transition="in" filter="fade">
                                      <p:cBhvr>
                                        <p:cTn id="19" dur="500"/>
                                        <p:tgtEl>
                                          <p:spTgt spid="302082"/>
                                        </p:tgtEl>
                                      </p:cBhvr>
                                    </p:animEffect>
                                  </p:childTnLst>
                                </p:cTn>
                              </p:par>
                            </p:childTnLst>
                          </p:cTn>
                        </p:par>
                        <p:par>
                          <p:cTn id="20" fill="hold">
                            <p:stCondLst>
                              <p:cond delay="2750"/>
                            </p:stCondLst>
                            <p:childTnLst>
                              <p:par>
                                <p:cTn id="21" presetID="10" presetClass="entr" presetSubtype="0" fill="hold" nodeType="afterEffect">
                                  <p:stCondLst>
                                    <p:cond delay="0"/>
                                  </p:stCondLst>
                                  <p:childTnLst>
                                    <p:set>
                                      <p:cBhvr>
                                        <p:cTn id="22" dur="1" fill="hold">
                                          <p:stCondLst>
                                            <p:cond delay="0"/>
                                          </p:stCondLst>
                                        </p:cTn>
                                        <p:tgtEl>
                                          <p:spTgt spid="302090"/>
                                        </p:tgtEl>
                                        <p:attrNameLst>
                                          <p:attrName>style.visibility</p:attrName>
                                        </p:attrNameLst>
                                      </p:cBhvr>
                                      <p:to>
                                        <p:strVal val="visible"/>
                                      </p:to>
                                    </p:set>
                                    <p:animEffect transition="in" filter="fade">
                                      <p:cBhvr>
                                        <p:cTn id="23" dur="500"/>
                                        <p:tgtEl>
                                          <p:spTgt spid="302090"/>
                                        </p:tgtEl>
                                      </p:cBhvr>
                                    </p:animEffect>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302094"/>
                                        </p:tgtEl>
                                        <p:attrNameLst>
                                          <p:attrName>style.visibility</p:attrName>
                                        </p:attrNameLst>
                                      </p:cBhvr>
                                      <p:to>
                                        <p:strVal val="visible"/>
                                      </p:to>
                                    </p:set>
                                    <p:animEffect transition="in" filter="fade">
                                      <p:cBhvr>
                                        <p:cTn id="27" dur="500"/>
                                        <p:tgtEl>
                                          <p:spTgt spid="302094"/>
                                        </p:tgtEl>
                                      </p:cBhvr>
                                    </p:animEffect>
                                  </p:childTnLst>
                                </p:cTn>
                              </p:par>
                            </p:childTnLst>
                          </p:cTn>
                        </p:par>
                        <p:par>
                          <p:cTn id="28" fill="hold">
                            <p:stCondLst>
                              <p:cond delay="3750"/>
                            </p:stCondLst>
                            <p:childTnLst>
                              <p:par>
                                <p:cTn id="29" presetID="10" presetClass="entr" presetSubtype="0" fill="hold" nodeType="afterEffect">
                                  <p:stCondLst>
                                    <p:cond delay="0"/>
                                  </p:stCondLst>
                                  <p:childTnLst>
                                    <p:set>
                                      <p:cBhvr>
                                        <p:cTn id="30" dur="1" fill="hold">
                                          <p:stCondLst>
                                            <p:cond delay="0"/>
                                          </p:stCondLst>
                                        </p:cTn>
                                        <p:tgtEl>
                                          <p:spTgt spid="302096"/>
                                        </p:tgtEl>
                                        <p:attrNameLst>
                                          <p:attrName>style.visibility</p:attrName>
                                        </p:attrNameLst>
                                      </p:cBhvr>
                                      <p:to>
                                        <p:strVal val="visible"/>
                                      </p:to>
                                    </p:set>
                                    <p:animEffect transition="in" filter="fade">
                                      <p:cBhvr>
                                        <p:cTn id="31" dur="500"/>
                                        <p:tgtEl>
                                          <p:spTgt spid="302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body" idx="4294967295"/>
          </p:nvPr>
        </p:nvSpPr>
        <p:spPr bwMode="auto">
          <a:xfrm>
            <a:off x="0" y="533400"/>
            <a:ext cx="9144000" cy="4038600"/>
          </a:xfrm>
          <a:prstGeom prst="rect">
            <a:avLst/>
          </a:prstGeom>
          <a:ln>
            <a:miter lim="800000"/>
            <a:headEnd/>
            <a:tailEnd/>
          </a:ln>
        </p:spPr>
        <p:txBody>
          <a:bodyPr/>
          <a:lstStyle/>
          <a:p>
            <a:pPr algn="ctr" eaLnBrk="1" hangingPunct="1">
              <a:lnSpc>
                <a:spcPct val="80000"/>
              </a:lnSpc>
              <a:spcBef>
                <a:spcPct val="0"/>
              </a:spcBef>
              <a:buFontTx/>
              <a:buNone/>
              <a:defRPr/>
            </a:pPr>
            <a:r>
              <a:rPr lang="en-US" sz="15600">
                <a:solidFill>
                  <a:srgbClr val="FF0000"/>
                </a:solidFill>
                <a:effectLst>
                  <a:outerShdw blurRad="38100" dist="38100" dir="2700000" algn="tl">
                    <a:srgbClr val="C0C0C0"/>
                  </a:outerShdw>
                </a:effectLst>
              </a:rPr>
              <a:t>Best</a:t>
            </a:r>
            <a:r>
              <a:rPr lang="en-US" sz="18900">
                <a:solidFill>
                  <a:srgbClr val="FF0000"/>
                </a:solidFill>
                <a:effectLst>
                  <a:outerShdw blurRad="38100" dist="38100" dir="2700000" algn="tl">
                    <a:srgbClr val="C0C0C0"/>
                  </a:outerShdw>
                </a:effectLst>
              </a:rPr>
              <a:t> </a:t>
            </a:r>
          </a:p>
          <a:p>
            <a:pPr algn="ctr" eaLnBrk="1" hangingPunct="1">
              <a:lnSpc>
                <a:spcPct val="80000"/>
              </a:lnSpc>
              <a:spcBef>
                <a:spcPct val="0"/>
              </a:spcBef>
              <a:buFontTx/>
              <a:buNone/>
              <a:defRPr/>
            </a:pPr>
            <a:endParaRPr lang="en-US" sz="15600">
              <a:effectLst>
                <a:outerShdw blurRad="38100" dist="38100" dir="2700000" algn="tl">
                  <a:srgbClr val="C0C0C0"/>
                </a:outerShdw>
              </a:effectLst>
            </a:endParaRPr>
          </a:p>
          <a:p>
            <a:pPr algn="ctr" eaLnBrk="1" hangingPunct="1">
              <a:lnSpc>
                <a:spcPct val="80000"/>
              </a:lnSpc>
              <a:spcBef>
                <a:spcPct val="0"/>
              </a:spcBef>
              <a:buFontTx/>
              <a:buNone/>
              <a:defRPr/>
            </a:pPr>
            <a:endParaRPr lang="en-US" sz="22900">
              <a:effectLst>
                <a:outerShdw blurRad="38100" dist="38100" dir="2700000" algn="tl">
                  <a:srgbClr val="C0C0C0"/>
                </a:outerShdw>
              </a:effectLst>
            </a:endParaRPr>
          </a:p>
        </p:txBody>
      </p:sp>
    </p:spTree>
    <p:extLst>
      <p:ext uri="{BB962C8B-B14F-4D97-AF65-F5344CB8AC3E}">
        <p14:creationId xmlns:p14="http://schemas.microsoft.com/office/powerpoint/2010/main" val="41650060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body" idx="4294967295"/>
          </p:nvPr>
        </p:nvSpPr>
        <p:spPr bwMode="auto">
          <a:xfrm>
            <a:off x="0" y="533400"/>
            <a:ext cx="9144000" cy="4038600"/>
          </a:xfrm>
          <a:prstGeom prst="rect">
            <a:avLst/>
          </a:prstGeom>
          <a:ln>
            <a:miter lim="800000"/>
            <a:headEnd/>
            <a:tailEnd/>
          </a:ln>
        </p:spPr>
        <p:txBody>
          <a:bodyPr/>
          <a:lstStyle/>
          <a:p>
            <a:pPr algn="ctr" eaLnBrk="1" hangingPunct="1">
              <a:lnSpc>
                <a:spcPct val="80000"/>
              </a:lnSpc>
              <a:spcBef>
                <a:spcPct val="0"/>
              </a:spcBef>
              <a:buFontTx/>
              <a:buNone/>
              <a:defRPr/>
            </a:pPr>
            <a:r>
              <a:rPr lang="en-US" sz="15600">
                <a:solidFill>
                  <a:srgbClr val="FF0000"/>
                </a:solidFill>
                <a:effectLst>
                  <a:outerShdw blurRad="38100" dist="38100" dir="2700000" algn="tl">
                    <a:srgbClr val="C0C0C0"/>
                  </a:outerShdw>
                </a:effectLst>
              </a:rPr>
              <a:t>Best</a:t>
            </a:r>
            <a:r>
              <a:rPr lang="en-US" sz="18900">
                <a:effectLst>
                  <a:outerShdw blurRad="38100" dist="38100" dir="2700000" algn="tl">
                    <a:srgbClr val="C0C0C0"/>
                  </a:outerShdw>
                </a:effectLst>
              </a:rPr>
              <a:t> </a:t>
            </a:r>
          </a:p>
          <a:p>
            <a:pPr algn="ctr" eaLnBrk="1" hangingPunct="1">
              <a:lnSpc>
                <a:spcPct val="80000"/>
              </a:lnSpc>
              <a:spcBef>
                <a:spcPct val="0"/>
              </a:spcBef>
              <a:buFontTx/>
              <a:buNone/>
              <a:defRPr/>
            </a:pPr>
            <a:r>
              <a:rPr lang="en-US" sz="10600">
                <a:effectLst>
                  <a:outerShdw blurRad="38100" dist="38100" dir="2700000" algn="tl">
                    <a:srgbClr val="C0C0C0"/>
                  </a:outerShdw>
                </a:effectLst>
              </a:rPr>
              <a:t>in the </a:t>
            </a:r>
          </a:p>
          <a:p>
            <a:pPr algn="ctr" eaLnBrk="1" hangingPunct="1">
              <a:lnSpc>
                <a:spcPct val="80000"/>
              </a:lnSpc>
              <a:spcBef>
                <a:spcPct val="0"/>
              </a:spcBef>
              <a:buFontTx/>
              <a:buNone/>
              <a:defRPr/>
            </a:pPr>
            <a:r>
              <a:rPr lang="en-US" sz="15600">
                <a:effectLst>
                  <a:outerShdw blurRad="38100" dist="38100" dir="2700000" algn="tl">
                    <a:srgbClr val="C0C0C0"/>
                  </a:outerShdw>
                </a:effectLst>
              </a:rPr>
              <a:t>World</a:t>
            </a:r>
          </a:p>
          <a:p>
            <a:pPr algn="ctr" eaLnBrk="1" hangingPunct="1">
              <a:lnSpc>
                <a:spcPct val="80000"/>
              </a:lnSpc>
              <a:spcBef>
                <a:spcPct val="0"/>
              </a:spcBef>
              <a:buFontTx/>
              <a:buNone/>
              <a:defRPr/>
            </a:pPr>
            <a:endParaRPr lang="en-US" sz="22900">
              <a:effectLst>
                <a:outerShdw blurRad="38100" dist="38100" dir="2700000" algn="tl">
                  <a:srgbClr val="C0C0C0"/>
                </a:outerShdw>
              </a:effectLst>
            </a:endParaRPr>
          </a:p>
        </p:txBody>
      </p:sp>
    </p:spTree>
    <p:extLst>
      <p:ext uri="{BB962C8B-B14F-4D97-AF65-F5344CB8AC3E}">
        <p14:creationId xmlns:p14="http://schemas.microsoft.com/office/powerpoint/2010/main" val="3377281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3138" name="Rectangle 2"/>
          <p:cNvSpPr>
            <a:spLocks noGrp="1" noChangeArrowheads="1"/>
          </p:cNvSpPr>
          <p:nvPr>
            <p:ph type="title" idx="4294967295"/>
          </p:nvPr>
        </p:nvSpPr>
        <p:spPr>
          <a:xfrm>
            <a:off x="0" y="228600"/>
            <a:ext cx="9144000" cy="1143000"/>
          </a:xfrm>
        </p:spPr>
        <p:txBody>
          <a:bodyPr/>
          <a:lstStyle/>
          <a:p>
            <a:pPr eaLnBrk="1" hangingPunct="1">
              <a:defRPr/>
            </a:pPr>
            <a:r>
              <a:rPr lang="en-US" sz="7200" dirty="0">
                <a:solidFill>
                  <a:schemeClr val="tx1"/>
                </a:solidFill>
                <a:effectLst>
                  <a:outerShdw blurRad="38100" dist="38100" dir="2700000" algn="tl">
                    <a:srgbClr val="C0C0C0"/>
                  </a:outerShdw>
                </a:effectLst>
              </a:rPr>
              <a:t>Today’s Objective</a:t>
            </a:r>
            <a:endParaRPr lang="en-US" sz="8800" dirty="0">
              <a:solidFill>
                <a:schemeClr val="tx1"/>
              </a:solidFill>
              <a:effectLst>
                <a:outerShdw blurRad="38100" dist="38100" dir="2700000" algn="tl">
                  <a:srgbClr val="C0C0C0"/>
                </a:outerShdw>
              </a:effectLst>
            </a:endParaRPr>
          </a:p>
        </p:txBody>
      </p:sp>
      <p:sp>
        <p:nvSpPr>
          <p:cNvPr id="603139" name="Rectangle 3"/>
          <p:cNvSpPr>
            <a:spLocks noGrp="1" noChangeArrowheads="1"/>
          </p:cNvSpPr>
          <p:nvPr>
            <p:ph type="body" idx="4294967295"/>
          </p:nvPr>
        </p:nvSpPr>
        <p:spPr>
          <a:xfrm>
            <a:off x="0" y="1524000"/>
            <a:ext cx="9144000" cy="4114800"/>
          </a:xfrm>
        </p:spPr>
        <p:txBody>
          <a:bodyPr/>
          <a:lstStyle/>
          <a:p>
            <a:pPr marL="0" indent="0" algn="ctr" eaLnBrk="1" hangingPunct="1">
              <a:spcBef>
                <a:spcPts val="600"/>
              </a:spcBef>
              <a:buFontTx/>
              <a:buNone/>
              <a:defRPr/>
            </a:pPr>
            <a:r>
              <a:rPr lang="en-US" sz="7200" dirty="0">
                <a:effectLst>
                  <a:outerShdw blurRad="38100" dist="38100" dir="2700000" algn="tl">
                    <a:srgbClr val="C0C0C0"/>
                  </a:outerShdw>
                </a:effectLst>
              </a:rPr>
              <a:t>Create </a:t>
            </a:r>
          </a:p>
          <a:p>
            <a:pPr marL="0" indent="0" algn="ctr" eaLnBrk="1" hangingPunct="1">
              <a:spcBef>
                <a:spcPts val="600"/>
              </a:spcBef>
              <a:buFontTx/>
              <a:buNone/>
              <a:defRPr/>
            </a:pPr>
            <a:r>
              <a:rPr lang="en-US" sz="8000" dirty="0">
                <a:solidFill>
                  <a:srgbClr val="FF0000"/>
                </a:solidFill>
                <a:effectLst>
                  <a:outerShdw blurRad="38100" dist="38100" dir="2700000" algn="tl">
                    <a:srgbClr val="C0C0C0"/>
                  </a:outerShdw>
                </a:effectLst>
              </a:rPr>
              <a:t>“Best in the World”</a:t>
            </a:r>
            <a:r>
              <a:rPr lang="en-US" sz="8000" dirty="0">
                <a:effectLst>
                  <a:outerShdw blurRad="38100" dist="38100" dir="2700000" algn="tl">
                    <a:srgbClr val="C0C0C0"/>
                  </a:outerShdw>
                </a:effectLst>
              </a:rPr>
              <a:t> </a:t>
            </a:r>
          </a:p>
          <a:p>
            <a:pPr marL="0" indent="0" algn="ctr" eaLnBrk="1" hangingPunct="1">
              <a:spcBef>
                <a:spcPts val="600"/>
              </a:spcBef>
              <a:buFontTx/>
              <a:buNone/>
              <a:defRPr/>
            </a:pPr>
            <a:r>
              <a:rPr lang="en-US" sz="7200" dirty="0">
                <a:effectLst>
                  <a:outerShdw blurRad="38100" dist="38100" dir="2700000" algn="tl">
                    <a:srgbClr val="C0C0C0"/>
                  </a:outerShdw>
                </a:effectLst>
              </a:rPr>
              <a:t>Student Experience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idx="4294967295"/>
          </p:nvPr>
        </p:nvSpPr>
        <p:spPr bwMode="auto">
          <a:xfrm>
            <a:off x="228600" y="2819400"/>
            <a:ext cx="8610600" cy="1143000"/>
          </a:xfrm>
          <a:prstGeom prst="rect">
            <a:avLst/>
          </a:prstGeom>
          <a:ln>
            <a:miter lim="800000"/>
            <a:headEnd/>
            <a:tailEnd/>
          </a:ln>
        </p:spPr>
        <p:txBody>
          <a:bodyPr anchor="ctr"/>
          <a:lstStyle/>
          <a:p>
            <a:pPr eaLnBrk="1" hangingPunct="1">
              <a:defRPr/>
            </a:pPr>
            <a:r>
              <a:rPr lang="en-US" sz="8800" dirty="0">
                <a:solidFill>
                  <a:srgbClr val="000000"/>
                </a:solidFill>
                <a:effectLst>
                  <a:outerShdw blurRad="38100" dist="38100" dir="2700000" algn="tl">
                    <a:srgbClr val="C0C0C0"/>
                  </a:outerShdw>
                </a:effectLst>
              </a:rPr>
              <a:t>People either want  the</a:t>
            </a:r>
            <a:r>
              <a:rPr lang="en-US" sz="8800" dirty="0">
                <a:solidFill>
                  <a:schemeClr val="tx1"/>
                </a:solidFill>
                <a:effectLst>
                  <a:outerShdw blurRad="38100" dist="38100" dir="2700000" algn="tl">
                    <a:srgbClr val="C0C0C0"/>
                  </a:outerShdw>
                </a:effectLst>
              </a:rPr>
              <a:t> best </a:t>
            </a:r>
            <a:r>
              <a:rPr lang="en-US" sz="8800" dirty="0">
                <a:solidFill>
                  <a:srgbClr val="000000"/>
                </a:solidFill>
                <a:effectLst>
                  <a:outerShdw blurRad="38100" dist="38100" dir="2700000" algn="tl">
                    <a:srgbClr val="C0C0C0"/>
                  </a:outerShdw>
                </a:effectLst>
              </a:rPr>
              <a:t>or the </a:t>
            </a:r>
            <a:r>
              <a:rPr lang="en-US" sz="8800" dirty="0">
                <a:solidFill>
                  <a:schemeClr val="tx1"/>
                </a:solidFill>
                <a:effectLst>
                  <a:outerShdw blurRad="38100" dist="38100" dir="2700000" algn="tl">
                    <a:srgbClr val="C0C0C0"/>
                  </a:outerShdw>
                </a:effectLst>
              </a:rPr>
              <a:t>least</a:t>
            </a:r>
            <a:r>
              <a:rPr lang="en-US" sz="8800" dirty="0">
                <a:solidFill>
                  <a:srgbClr val="000000"/>
                </a:solidFill>
                <a:effectLst>
                  <a:outerShdw blurRad="38100" dist="38100" dir="2700000" algn="tl">
                    <a:srgbClr val="C0C0C0"/>
                  </a:outerShdw>
                </a:effectLst>
              </a:rPr>
              <a:t> experience</a:t>
            </a:r>
          </a:p>
        </p:txBody>
      </p:sp>
    </p:spTree>
    <p:extLst>
      <p:ext uri="{BB962C8B-B14F-4D97-AF65-F5344CB8AC3E}">
        <p14:creationId xmlns:p14="http://schemas.microsoft.com/office/powerpoint/2010/main" val="3717681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idx="4294967295"/>
          </p:nvPr>
        </p:nvSpPr>
        <p:spPr bwMode="auto">
          <a:xfrm>
            <a:off x="228600" y="2819400"/>
            <a:ext cx="8610600" cy="1143000"/>
          </a:xfrm>
          <a:prstGeom prst="rect">
            <a:avLst/>
          </a:prstGeom>
          <a:ln>
            <a:miter lim="800000"/>
            <a:headEnd/>
            <a:tailEnd/>
          </a:ln>
        </p:spPr>
        <p:txBody>
          <a:bodyPr anchor="ctr"/>
          <a:lstStyle/>
          <a:p>
            <a:pPr eaLnBrk="1" hangingPunct="1">
              <a:defRPr/>
            </a:pPr>
            <a:r>
              <a:rPr lang="en-US" sz="8800" dirty="0">
                <a:solidFill>
                  <a:srgbClr val="000000"/>
                </a:solidFill>
                <a:effectLst>
                  <a:outerShdw blurRad="38100" dist="38100" dir="2700000" algn="tl">
                    <a:srgbClr val="C0C0C0"/>
                  </a:outerShdw>
                </a:effectLst>
              </a:rPr>
              <a:t>People either want  the</a:t>
            </a:r>
            <a:r>
              <a:rPr lang="en-US" sz="8800" dirty="0">
                <a:solidFill>
                  <a:schemeClr val="tx1"/>
                </a:solidFill>
                <a:effectLst>
                  <a:outerShdw blurRad="38100" dist="38100" dir="2700000" algn="tl">
                    <a:srgbClr val="C0C0C0"/>
                  </a:outerShdw>
                </a:effectLst>
              </a:rPr>
              <a:t> </a:t>
            </a:r>
            <a:r>
              <a:rPr lang="en-US" sz="8800" dirty="0">
                <a:solidFill>
                  <a:srgbClr val="FF0000"/>
                </a:solidFill>
                <a:effectLst>
                  <a:outerShdw blurRad="38100" dist="38100" dir="2700000" algn="tl">
                    <a:srgbClr val="C0C0C0"/>
                  </a:outerShdw>
                </a:effectLst>
              </a:rPr>
              <a:t>best</a:t>
            </a:r>
            <a:r>
              <a:rPr lang="en-US" sz="8800" dirty="0">
                <a:solidFill>
                  <a:schemeClr val="tx1"/>
                </a:solidFill>
                <a:effectLst>
                  <a:outerShdw blurRad="38100" dist="38100" dir="2700000" algn="tl">
                    <a:srgbClr val="C0C0C0"/>
                  </a:outerShdw>
                </a:effectLst>
              </a:rPr>
              <a:t> </a:t>
            </a:r>
            <a:r>
              <a:rPr lang="en-US" sz="8800" dirty="0">
                <a:solidFill>
                  <a:srgbClr val="000000"/>
                </a:solidFill>
                <a:effectLst>
                  <a:outerShdw blurRad="38100" dist="38100" dir="2700000" algn="tl">
                    <a:srgbClr val="C0C0C0"/>
                  </a:outerShdw>
                </a:effectLst>
              </a:rPr>
              <a:t>or the </a:t>
            </a:r>
            <a:r>
              <a:rPr lang="en-US" sz="8800" dirty="0">
                <a:solidFill>
                  <a:srgbClr val="FF0000"/>
                </a:solidFill>
                <a:effectLst>
                  <a:outerShdw blurRad="38100" dist="38100" dir="2700000" algn="tl">
                    <a:srgbClr val="C0C0C0"/>
                  </a:outerShdw>
                </a:effectLst>
              </a:rPr>
              <a:t>least</a:t>
            </a:r>
            <a:r>
              <a:rPr lang="en-US" sz="8800" dirty="0">
                <a:solidFill>
                  <a:srgbClr val="000000"/>
                </a:solidFill>
                <a:effectLst>
                  <a:outerShdw blurRad="38100" dist="38100" dir="2700000" algn="tl">
                    <a:srgbClr val="C0C0C0"/>
                  </a:outerShdw>
                </a:effectLst>
              </a:rPr>
              <a:t> experience</a:t>
            </a:r>
          </a:p>
        </p:txBody>
      </p:sp>
      <p:grpSp>
        <p:nvGrpSpPr>
          <p:cNvPr id="2" name="Group 7"/>
          <p:cNvGrpSpPr>
            <a:grpSpLocks/>
          </p:cNvGrpSpPr>
          <p:nvPr/>
        </p:nvGrpSpPr>
        <p:grpSpPr bwMode="auto">
          <a:xfrm>
            <a:off x="4038600" y="3429000"/>
            <a:ext cx="2590800" cy="1371600"/>
            <a:chOff x="384" y="2256"/>
            <a:chExt cx="1632" cy="864"/>
          </a:xfrm>
        </p:grpSpPr>
        <p:sp>
          <p:nvSpPr>
            <p:cNvPr id="138244" name="Line 5"/>
            <p:cNvSpPr>
              <a:spLocks noChangeShapeType="1"/>
            </p:cNvSpPr>
            <p:nvPr/>
          </p:nvSpPr>
          <p:spPr bwMode="auto">
            <a:xfrm>
              <a:off x="480" y="2256"/>
              <a:ext cx="1536" cy="864"/>
            </a:xfrm>
            <a:prstGeom prst="line">
              <a:avLst/>
            </a:prstGeom>
            <a:noFill/>
            <a:ln w="254000">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38245" name="Line 6"/>
            <p:cNvSpPr>
              <a:spLocks noChangeShapeType="1"/>
            </p:cNvSpPr>
            <p:nvPr/>
          </p:nvSpPr>
          <p:spPr bwMode="auto">
            <a:xfrm flipV="1">
              <a:off x="384" y="2256"/>
              <a:ext cx="1584" cy="864"/>
            </a:xfrm>
            <a:prstGeom prst="line">
              <a:avLst/>
            </a:prstGeom>
            <a:noFill/>
            <a:ln w="254000">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spTree>
    <p:extLst>
      <p:ext uri="{BB962C8B-B14F-4D97-AF65-F5344CB8AC3E}">
        <p14:creationId xmlns:p14="http://schemas.microsoft.com/office/powerpoint/2010/main" val="5268247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body" idx="4294967295"/>
          </p:nvPr>
        </p:nvSpPr>
        <p:spPr>
          <a:xfrm>
            <a:off x="0" y="533400"/>
            <a:ext cx="9144000" cy="4038600"/>
          </a:xfrm>
        </p:spPr>
        <p:txBody>
          <a:bodyPr/>
          <a:lstStyle/>
          <a:p>
            <a:pPr algn="ctr" eaLnBrk="1" hangingPunct="1">
              <a:lnSpc>
                <a:spcPct val="80000"/>
              </a:lnSpc>
              <a:spcBef>
                <a:spcPct val="0"/>
              </a:spcBef>
              <a:buFontTx/>
              <a:buNone/>
              <a:defRPr/>
            </a:pPr>
            <a:r>
              <a:rPr lang="en-US" sz="15600" dirty="0">
                <a:solidFill>
                  <a:srgbClr val="FF0000"/>
                </a:solidFill>
                <a:effectLst>
                  <a:outerShdw blurRad="38100" dist="38100" dir="2700000" algn="tl">
                    <a:srgbClr val="C0C0C0"/>
                  </a:outerShdw>
                </a:effectLst>
              </a:rPr>
              <a:t>Best</a:t>
            </a:r>
            <a:r>
              <a:rPr lang="en-US" sz="18900" dirty="0">
                <a:effectLst>
                  <a:outerShdw blurRad="38100" dist="38100" dir="2700000" algn="tl">
                    <a:srgbClr val="C0C0C0"/>
                  </a:outerShdw>
                </a:effectLst>
              </a:rPr>
              <a:t> </a:t>
            </a:r>
          </a:p>
          <a:p>
            <a:pPr algn="ctr" eaLnBrk="1" hangingPunct="1">
              <a:lnSpc>
                <a:spcPct val="80000"/>
              </a:lnSpc>
              <a:spcBef>
                <a:spcPct val="0"/>
              </a:spcBef>
              <a:buFontTx/>
              <a:buNone/>
              <a:defRPr/>
            </a:pPr>
            <a:r>
              <a:rPr lang="en-US" sz="10600" dirty="0">
                <a:effectLst>
                  <a:outerShdw blurRad="38100" dist="38100" dir="2700000" algn="tl">
                    <a:srgbClr val="C0C0C0"/>
                  </a:outerShdw>
                </a:effectLst>
              </a:rPr>
              <a:t>in the </a:t>
            </a:r>
          </a:p>
          <a:p>
            <a:pPr algn="ctr" eaLnBrk="1" hangingPunct="1">
              <a:lnSpc>
                <a:spcPct val="80000"/>
              </a:lnSpc>
              <a:spcBef>
                <a:spcPct val="0"/>
              </a:spcBef>
              <a:buFontTx/>
              <a:buNone/>
              <a:defRPr/>
            </a:pPr>
            <a:r>
              <a:rPr lang="en-US" sz="15600" dirty="0">
                <a:effectLst>
                  <a:outerShdw blurRad="38100" dist="38100" dir="2700000" algn="tl">
                    <a:srgbClr val="C0C0C0"/>
                  </a:outerShdw>
                </a:effectLst>
              </a:rPr>
              <a:t>World</a:t>
            </a:r>
          </a:p>
          <a:p>
            <a:pPr algn="ctr" eaLnBrk="1" hangingPunct="1">
              <a:lnSpc>
                <a:spcPct val="80000"/>
              </a:lnSpc>
              <a:spcBef>
                <a:spcPct val="0"/>
              </a:spcBef>
              <a:buFontTx/>
              <a:buNone/>
              <a:defRPr/>
            </a:pPr>
            <a:endParaRPr lang="en-US" sz="22900" dirty="0">
              <a:effectLst>
                <a:outerShdw blurRad="38100" dist="38100" dir="2700000" algn="tl">
                  <a:srgbClr val="C0C0C0"/>
                </a:outerShdw>
              </a:effectLst>
            </a:endParaRPr>
          </a:p>
        </p:txBody>
      </p:sp>
    </p:spTree>
    <p:extLst>
      <p:ext uri="{BB962C8B-B14F-4D97-AF65-F5344CB8AC3E}">
        <p14:creationId xmlns:p14="http://schemas.microsoft.com/office/powerpoint/2010/main" val="1664097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Fotolia_23498563_XS.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7075" y="600075"/>
            <a:ext cx="5149850"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7441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5" descr="Fotolia_12603835_X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 y="0"/>
            <a:ext cx="9172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00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9090" name="Picture 2" descr="G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5891714" cy="6858000"/>
          </a:xfrm>
          <a:prstGeom prst="rect">
            <a:avLst/>
          </a:prstGeom>
          <a:noFill/>
          <a:ln w="762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654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2"/>
          <p:cNvSpPr txBox="1">
            <a:spLocks noChangeArrowheads="1"/>
          </p:cNvSpPr>
          <p:nvPr/>
        </p:nvSpPr>
        <p:spPr bwMode="auto">
          <a:xfrm>
            <a:off x="0" y="228600"/>
            <a:ext cx="9144000" cy="1323439"/>
          </a:xfrm>
          <a:prstGeom prst="rect">
            <a:avLst/>
          </a:prstGeom>
          <a:noFill/>
          <a:ln w="9525">
            <a:noFill/>
            <a:miter lim="800000"/>
            <a:headEnd/>
            <a:tailEnd/>
          </a:ln>
        </p:spPr>
        <p:txBody>
          <a:bodyPr>
            <a:spAutoFit/>
          </a:bodyPr>
          <a:lstStyle/>
          <a:p>
            <a:pPr algn="ctr">
              <a:defRPr/>
            </a:pPr>
            <a:r>
              <a:rPr lang="en-US" sz="80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Price per gallon</a:t>
            </a:r>
            <a:endParaRPr lang="en-US" sz="72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endParaRPr>
          </a:p>
        </p:txBody>
      </p:sp>
      <p:sp>
        <p:nvSpPr>
          <p:cNvPr id="3" name="Text Box 2"/>
          <p:cNvSpPr txBox="1">
            <a:spLocks noChangeArrowheads="1"/>
          </p:cNvSpPr>
          <p:nvPr/>
        </p:nvSpPr>
        <p:spPr bwMode="auto">
          <a:xfrm>
            <a:off x="304800" y="1828800"/>
            <a:ext cx="8610600" cy="4154984"/>
          </a:xfrm>
          <a:prstGeom prst="rect">
            <a:avLst/>
          </a:prstGeom>
          <a:noFill/>
          <a:ln w="9525">
            <a:noFill/>
            <a:miter lim="800000"/>
            <a:headEnd/>
            <a:tailEnd/>
          </a:ln>
        </p:spPr>
        <p:txBody>
          <a:bodyPr>
            <a:spAutoFit/>
          </a:bodyPr>
          <a:lstStyle/>
          <a:p>
            <a:pPr>
              <a:tabLst>
                <a:tab pos="7143750" algn="dec"/>
              </a:tabLst>
              <a:defRPr/>
            </a:pPr>
            <a:r>
              <a:rPr lang="en-US" sz="66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Michigan	$4.50</a:t>
            </a:r>
          </a:p>
          <a:p>
            <a:pPr>
              <a:tabLst>
                <a:tab pos="7143750" algn="dec"/>
              </a:tabLst>
              <a:defRPr/>
            </a:pPr>
            <a:r>
              <a:rPr lang="en-US" sz="66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Alaska	$6.34</a:t>
            </a:r>
          </a:p>
          <a:p>
            <a:pPr>
              <a:tabLst>
                <a:tab pos="7143750" algn="dec"/>
              </a:tabLst>
              <a:defRPr/>
            </a:pPr>
            <a:r>
              <a:rPr lang="en-US" sz="66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Japan	$7.11</a:t>
            </a:r>
          </a:p>
          <a:p>
            <a:pPr>
              <a:tabLst>
                <a:tab pos="7143750" algn="dec"/>
              </a:tabLst>
              <a:defRPr/>
            </a:pPr>
            <a:r>
              <a:rPr lang="en-US" sz="66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United Kingdom	$8.06</a:t>
            </a:r>
            <a:r>
              <a:rPr lang="en-US" sz="66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	</a:t>
            </a:r>
            <a:endParaRPr lang="en-US" sz="60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endParaRPr>
          </a:p>
        </p:txBody>
      </p:sp>
    </p:spTree>
    <p:custDataLst>
      <p:tags r:id="rId1"/>
    </p:custDataLst>
    <p:extLst>
      <p:ext uri="{BB962C8B-B14F-4D97-AF65-F5344CB8AC3E}">
        <p14:creationId xmlns:p14="http://schemas.microsoft.com/office/powerpoint/2010/main" val="1028239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Text Box 2"/>
          <p:cNvSpPr txBox="1">
            <a:spLocks noChangeArrowheads="1"/>
          </p:cNvSpPr>
          <p:nvPr/>
        </p:nvSpPr>
        <p:spPr bwMode="auto">
          <a:xfrm>
            <a:off x="0" y="1295400"/>
            <a:ext cx="9144000" cy="3754874"/>
          </a:xfrm>
          <a:prstGeom prst="rect">
            <a:avLst/>
          </a:prstGeom>
          <a:noFill/>
          <a:ln w="9525">
            <a:noFill/>
            <a:miter lim="800000"/>
            <a:headEnd/>
            <a:tailEnd/>
          </a:ln>
          <a:effectLst/>
        </p:spPr>
        <p:txBody>
          <a:bodyPr>
            <a:spAutoFit/>
          </a:bodyPr>
          <a:lstStyle/>
          <a:p>
            <a:pPr algn="ctr" eaLnBrk="0" hangingPunct="0">
              <a:tabLst>
                <a:tab pos="812800" algn="l"/>
              </a:tabLst>
              <a:defRPr/>
            </a:pPr>
            <a:r>
              <a:rPr lang="en-US" altLang="en-US" sz="11900" dirty="0">
                <a:effectLst>
                  <a:outerShdw blurRad="38100" dist="38100" dir="2700000" algn="tl">
                    <a:srgbClr val="C0C0C0"/>
                  </a:outerShdw>
                </a:effectLst>
                <a:latin typeface="Impact" pitchFamily="34" charset="0"/>
                <a:cs typeface="Arial" charset="0"/>
              </a:rPr>
              <a:t>So how </a:t>
            </a:r>
          </a:p>
          <a:p>
            <a:pPr algn="ctr" eaLnBrk="0" hangingPunct="0">
              <a:tabLst>
                <a:tab pos="812800" algn="l"/>
              </a:tabLst>
              <a:defRPr/>
            </a:pPr>
            <a:r>
              <a:rPr lang="en-US" altLang="en-US" sz="11900" dirty="0">
                <a:effectLst>
                  <a:outerShdw blurRad="38100" dist="38100" dir="2700000" algn="tl">
                    <a:srgbClr val="C0C0C0"/>
                  </a:outerShdw>
                </a:effectLst>
                <a:latin typeface="Impact" pitchFamily="34" charset="0"/>
                <a:cs typeface="Arial" charset="0"/>
              </a:rPr>
              <a:t>do </a:t>
            </a:r>
            <a:r>
              <a:rPr lang="en-US" altLang="en-US" sz="11900" dirty="0">
                <a:solidFill>
                  <a:srgbClr val="FF0000"/>
                </a:solidFill>
                <a:effectLst>
                  <a:outerShdw blurRad="38100" dist="38100" dir="2700000" algn="tl">
                    <a:srgbClr val="C0C0C0"/>
                  </a:outerShdw>
                </a:effectLst>
                <a:latin typeface="Impact" pitchFamily="34" charset="0"/>
                <a:cs typeface="Arial" charset="0"/>
              </a:rPr>
              <a:t>you</a:t>
            </a:r>
            <a:r>
              <a:rPr lang="en-US" altLang="en-US" sz="11900" dirty="0">
                <a:effectLst>
                  <a:outerShdw blurRad="38100" dist="38100" dir="2700000" algn="tl">
                    <a:srgbClr val="C0C0C0"/>
                  </a:outerShdw>
                </a:effectLst>
                <a:latin typeface="Impact" pitchFamily="34" charset="0"/>
                <a:cs typeface="Arial" charset="0"/>
              </a:rPr>
              <a:t> do it?</a:t>
            </a:r>
            <a:endParaRPr lang="en-US" altLang="en-US" sz="11700" i="1" dirty="0">
              <a:effectLst>
                <a:outerShdw blurRad="38100" dist="38100" dir="2700000" algn="tl">
                  <a:srgbClr val="C0C0C0"/>
                </a:outerShdw>
              </a:effectLst>
              <a:latin typeface="Impact" pitchFamily="34" charset="0"/>
              <a:cs typeface="Arial" charset="0"/>
            </a:endParaRPr>
          </a:p>
        </p:txBody>
      </p:sp>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body" idx="4294967295"/>
          </p:nvPr>
        </p:nvSpPr>
        <p:spPr>
          <a:xfrm>
            <a:off x="0" y="533400"/>
            <a:ext cx="9144000" cy="4038600"/>
          </a:xfrm>
        </p:spPr>
        <p:txBody>
          <a:bodyPr/>
          <a:lstStyle/>
          <a:p>
            <a:pPr algn="ctr" eaLnBrk="1" hangingPunct="1">
              <a:lnSpc>
                <a:spcPct val="80000"/>
              </a:lnSpc>
              <a:spcBef>
                <a:spcPct val="0"/>
              </a:spcBef>
              <a:buFontTx/>
              <a:buNone/>
              <a:defRPr/>
            </a:pPr>
            <a:r>
              <a:rPr lang="en-US" sz="15600" dirty="0">
                <a:solidFill>
                  <a:srgbClr val="FF0000"/>
                </a:solidFill>
                <a:effectLst>
                  <a:outerShdw blurRad="38100" dist="38100" dir="2700000" algn="tl">
                    <a:srgbClr val="C0C0C0"/>
                  </a:outerShdw>
                </a:effectLst>
              </a:rPr>
              <a:t>Best</a:t>
            </a:r>
            <a:r>
              <a:rPr lang="en-US" sz="18900" dirty="0">
                <a:effectLst>
                  <a:outerShdw blurRad="38100" dist="38100" dir="2700000" algn="tl">
                    <a:srgbClr val="C0C0C0"/>
                  </a:outerShdw>
                </a:effectLst>
              </a:rPr>
              <a:t> </a:t>
            </a:r>
          </a:p>
          <a:p>
            <a:pPr algn="ctr" eaLnBrk="1" hangingPunct="1">
              <a:lnSpc>
                <a:spcPct val="80000"/>
              </a:lnSpc>
              <a:spcBef>
                <a:spcPct val="0"/>
              </a:spcBef>
              <a:buFontTx/>
              <a:buNone/>
              <a:defRPr/>
            </a:pPr>
            <a:r>
              <a:rPr lang="en-US" sz="10600" dirty="0">
                <a:effectLst>
                  <a:outerShdw blurRad="38100" dist="38100" dir="2700000" algn="tl">
                    <a:srgbClr val="C0C0C0"/>
                  </a:outerShdw>
                </a:effectLst>
              </a:rPr>
              <a:t>in the </a:t>
            </a:r>
          </a:p>
          <a:p>
            <a:pPr algn="ctr" eaLnBrk="1" hangingPunct="1">
              <a:lnSpc>
                <a:spcPct val="80000"/>
              </a:lnSpc>
              <a:spcBef>
                <a:spcPct val="0"/>
              </a:spcBef>
              <a:buFontTx/>
              <a:buNone/>
              <a:defRPr/>
            </a:pPr>
            <a:r>
              <a:rPr lang="en-US" sz="15600" dirty="0">
                <a:effectLst>
                  <a:outerShdw blurRad="38100" dist="38100" dir="2700000" algn="tl">
                    <a:srgbClr val="C0C0C0"/>
                  </a:outerShdw>
                </a:effectLst>
              </a:rPr>
              <a:t>World</a:t>
            </a:r>
          </a:p>
          <a:p>
            <a:pPr algn="ctr" eaLnBrk="1" hangingPunct="1">
              <a:lnSpc>
                <a:spcPct val="80000"/>
              </a:lnSpc>
              <a:spcBef>
                <a:spcPct val="0"/>
              </a:spcBef>
              <a:buFontTx/>
              <a:buNone/>
              <a:defRPr/>
            </a:pPr>
            <a:endParaRPr lang="en-US" sz="22900" dirty="0">
              <a:effectLst>
                <a:outerShdw blurRad="38100" dist="38100" dir="2700000" algn="tl">
                  <a:srgbClr val="C0C0C0"/>
                </a:outerShdw>
              </a:effectLst>
            </a:endParaRPr>
          </a:p>
        </p:txBody>
      </p:sp>
    </p:spTree>
    <p:extLst>
      <p:ext uri="{BB962C8B-B14F-4D97-AF65-F5344CB8AC3E}">
        <p14:creationId xmlns:p14="http://schemas.microsoft.com/office/powerpoint/2010/main" val="8834301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body" idx="4294967295"/>
          </p:nvPr>
        </p:nvSpPr>
        <p:spPr>
          <a:xfrm>
            <a:off x="0" y="533400"/>
            <a:ext cx="9144000" cy="4038600"/>
          </a:xfrm>
        </p:spPr>
        <p:txBody>
          <a:bodyPr/>
          <a:lstStyle/>
          <a:p>
            <a:pPr algn="ctr" eaLnBrk="1" hangingPunct="1">
              <a:lnSpc>
                <a:spcPct val="80000"/>
              </a:lnSpc>
              <a:spcBef>
                <a:spcPct val="0"/>
              </a:spcBef>
              <a:buFontTx/>
              <a:buNone/>
              <a:defRPr/>
            </a:pPr>
            <a:r>
              <a:rPr lang="en-US" sz="15600" dirty="0">
                <a:solidFill>
                  <a:srgbClr val="FF0000"/>
                </a:solidFill>
                <a:effectLst>
                  <a:outerShdw blurRad="38100" dist="38100" dir="2700000" algn="tl">
                    <a:srgbClr val="C0C0C0"/>
                  </a:outerShdw>
                </a:effectLst>
              </a:rPr>
              <a:t>Best</a:t>
            </a:r>
            <a:r>
              <a:rPr lang="en-US" sz="18900" dirty="0">
                <a:effectLst>
                  <a:outerShdw blurRad="38100" dist="38100" dir="2700000" algn="tl">
                    <a:srgbClr val="C0C0C0"/>
                  </a:outerShdw>
                </a:effectLst>
              </a:rPr>
              <a:t> </a:t>
            </a:r>
          </a:p>
          <a:p>
            <a:pPr algn="ctr" eaLnBrk="1" hangingPunct="1">
              <a:lnSpc>
                <a:spcPct val="80000"/>
              </a:lnSpc>
              <a:spcBef>
                <a:spcPct val="0"/>
              </a:spcBef>
              <a:buFontTx/>
              <a:buNone/>
              <a:defRPr/>
            </a:pPr>
            <a:r>
              <a:rPr lang="en-US" sz="10600" dirty="0">
                <a:effectLst>
                  <a:outerShdw blurRad="38100" dist="38100" dir="2700000" algn="tl">
                    <a:srgbClr val="C0C0C0"/>
                  </a:outerShdw>
                </a:effectLst>
              </a:rPr>
              <a:t>in the </a:t>
            </a:r>
          </a:p>
          <a:p>
            <a:pPr algn="ctr" eaLnBrk="1" hangingPunct="1">
              <a:lnSpc>
                <a:spcPct val="80000"/>
              </a:lnSpc>
              <a:spcBef>
                <a:spcPct val="0"/>
              </a:spcBef>
              <a:buFontTx/>
              <a:buNone/>
              <a:defRPr/>
            </a:pPr>
            <a:r>
              <a:rPr lang="en-US" sz="15600" dirty="0">
                <a:effectLst>
                  <a:outerShdw blurRad="38100" dist="38100" dir="2700000" algn="tl">
                    <a:srgbClr val="C0C0C0"/>
                  </a:outerShdw>
                </a:effectLst>
              </a:rPr>
              <a:t>World</a:t>
            </a:r>
          </a:p>
          <a:p>
            <a:pPr algn="ctr" eaLnBrk="1" hangingPunct="1">
              <a:lnSpc>
                <a:spcPct val="80000"/>
              </a:lnSpc>
              <a:spcBef>
                <a:spcPct val="0"/>
              </a:spcBef>
              <a:buFontTx/>
              <a:buNone/>
              <a:defRPr/>
            </a:pPr>
            <a:endParaRPr lang="en-US" sz="22900" dirty="0">
              <a:effectLst>
                <a:outerShdw blurRad="38100" dist="38100" dir="2700000" algn="tl">
                  <a:srgbClr val="C0C0C0"/>
                </a:outerShdw>
              </a:effectLst>
            </a:endParaRPr>
          </a:p>
        </p:txBody>
      </p:sp>
    </p:spTree>
    <p:extLst>
      <p:ext uri="{BB962C8B-B14F-4D97-AF65-F5344CB8AC3E}">
        <p14:creationId xmlns:p14="http://schemas.microsoft.com/office/powerpoint/2010/main" val="11975641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Text Box 2"/>
          <p:cNvSpPr txBox="1">
            <a:spLocks noChangeArrowheads="1"/>
          </p:cNvSpPr>
          <p:nvPr/>
        </p:nvSpPr>
        <p:spPr bwMode="auto">
          <a:xfrm>
            <a:off x="1219200" y="1736725"/>
            <a:ext cx="6858000" cy="4664075"/>
          </a:xfrm>
          <a:prstGeom prst="rect">
            <a:avLst/>
          </a:prstGeom>
          <a:noFill/>
          <a:ln w="9525">
            <a:noFill/>
            <a:miter lim="800000"/>
            <a:headEnd/>
            <a:tailEnd/>
          </a:ln>
          <a:effectLst/>
        </p:spPr>
        <p:txBody>
          <a:bodyPr>
            <a:spAutoFit/>
          </a:bodyPr>
          <a:lstStyle/>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C</a:t>
            </a:r>
            <a:r>
              <a:rPr lang="en-US" sz="7500" dirty="0">
                <a:effectLst>
                  <a:outerShdw blurRad="38100" dist="38100" dir="2700000" algn="tl">
                    <a:srgbClr val="C0C0C0"/>
                  </a:outerShdw>
                </a:effectLst>
                <a:latin typeface="Impact" pitchFamily="34" charset="0"/>
                <a:cs typeface="Arial" charset="0"/>
              </a:rPr>
              <a:t>opy </a:t>
            </a:r>
          </a:p>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A</a:t>
            </a:r>
            <a:r>
              <a:rPr lang="en-US" sz="7500" dirty="0">
                <a:effectLst>
                  <a:outerShdw blurRad="38100" dist="38100" dir="2700000" algn="tl">
                    <a:srgbClr val="C0C0C0"/>
                  </a:outerShdw>
                </a:effectLst>
                <a:latin typeface="Impact" pitchFamily="34" charset="0"/>
                <a:cs typeface="Arial" charset="0"/>
              </a:rPr>
              <a:t>nd</a:t>
            </a:r>
          </a:p>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S</a:t>
            </a:r>
            <a:r>
              <a:rPr lang="en-US" sz="7500" dirty="0">
                <a:effectLst>
                  <a:outerShdw blurRad="38100" dist="38100" dir="2700000" algn="tl">
                    <a:srgbClr val="C0C0C0"/>
                  </a:outerShdw>
                </a:effectLst>
                <a:latin typeface="Impact" pitchFamily="34" charset="0"/>
                <a:cs typeface="Arial" charset="0"/>
              </a:rPr>
              <a:t>teal</a:t>
            </a:r>
          </a:p>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E</a:t>
            </a:r>
            <a:r>
              <a:rPr lang="en-US" sz="7500" dirty="0">
                <a:effectLst>
                  <a:outerShdw blurRad="38100" dist="38100" dir="2700000" algn="tl">
                    <a:srgbClr val="C0C0C0"/>
                  </a:outerShdw>
                </a:effectLst>
                <a:latin typeface="Impact" pitchFamily="34" charset="0"/>
                <a:cs typeface="Arial" charset="0"/>
              </a:rPr>
              <a:t>verything</a:t>
            </a:r>
          </a:p>
        </p:txBody>
      </p:sp>
      <p:sp>
        <p:nvSpPr>
          <p:cNvPr id="581635" name="Text Box 3"/>
          <p:cNvSpPr txBox="1">
            <a:spLocks noChangeArrowheads="1"/>
          </p:cNvSpPr>
          <p:nvPr/>
        </p:nvSpPr>
        <p:spPr bwMode="auto">
          <a:xfrm>
            <a:off x="0" y="136525"/>
            <a:ext cx="9144000" cy="1479550"/>
          </a:xfrm>
          <a:prstGeom prst="rect">
            <a:avLst/>
          </a:prstGeom>
          <a:noFill/>
          <a:ln w="9525">
            <a:noFill/>
            <a:miter lim="800000"/>
            <a:headEnd/>
            <a:tailEnd/>
          </a:ln>
          <a:effectLst/>
        </p:spPr>
        <p:txBody>
          <a:bodyPr>
            <a:spAutoFit/>
          </a:bodyPr>
          <a:lstStyle/>
          <a:p>
            <a:pPr algn="ctr">
              <a:defRPr/>
            </a:pPr>
            <a:r>
              <a:rPr lang="en-US" sz="9100" dirty="0">
                <a:solidFill>
                  <a:srgbClr val="FF0000"/>
                </a:solidFill>
                <a:effectLst>
                  <a:outerShdw blurRad="38100" dist="38100" dir="2700000" algn="tl">
                    <a:srgbClr val="C0C0C0"/>
                  </a:outerShdw>
                </a:effectLst>
                <a:latin typeface="Impact" pitchFamily="34" charset="0"/>
                <a:cs typeface="Arial" charset="0"/>
              </a:rPr>
              <a:t>CASE</a:t>
            </a:r>
            <a:r>
              <a:rPr lang="en-US" sz="9100" dirty="0">
                <a:effectLst>
                  <a:outerShdw blurRad="38100" dist="38100" dir="2700000" algn="tl">
                    <a:srgbClr val="C0C0C0"/>
                  </a:outerShdw>
                </a:effectLst>
                <a:latin typeface="Impact" pitchFamily="34" charset="0"/>
                <a:cs typeface="Arial" charset="0"/>
              </a:rPr>
              <a:t> Method</a:t>
            </a:r>
            <a:endParaRPr lang="en-US" sz="8300" dirty="0">
              <a:effectLst>
                <a:outerShdw blurRad="38100" dist="38100" dir="2700000" algn="tl">
                  <a:srgbClr val="C0C0C0"/>
                </a:outerShdw>
              </a:effectLst>
              <a:latin typeface="Impact" pitchFamily="34" charset="0"/>
              <a:cs typeface="Arial"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16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3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Text Box 2"/>
          <p:cNvSpPr txBox="1">
            <a:spLocks noChangeArrowheads="1"/>
          </p:cNvSpPr>
          <p:nvPr/>
        </p:nvSpPr>
        <p:spPr bwMode="auto">
          <a:xfrm>
            <a:off x="1219200" y="1736725"/>
            <a:ext cx="6858000" cy="4664075"/>
          </a:xfrm>
          <a:prstGeom prst="rect">
            <a:avLst/>
          </a:prstGeom>
          <a:noFill/>
          <a:ln w="9525">
            <a:noFill/>
            <a:miter lim="800000"/>
            <a:headEnd/>
            <a:tailEnd/>
          </a:ln>
          <a:effectLst/>
        </p:spPr>
        <p:txBody>
          <a:bodyPr>
            <a:spAutoFit/>
          </a:bodyPr>
          <a:lstStyle/>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C</a:t>
            </a:r>
            <a:r>
              <a:rPr lang="en-US" sz="7500" dirty="0">
                <a:effectLst>
                  <a:outerShdw blurRad="38100" dist="38100" dir="2700000" algn="tl">
                    <a:srgbClr val="C0C0C0"/>
                  </a:outerShdw>
                </a:effectLst>
                <a:latin typeface="Impact" pitchFamily="34" charset="0"/>
                <a:cs typeface="Arial" charset="0"/>
              </a:rPr>
              <a:t>opy </a:t>
            </a:r>
          </a:p>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A</a:t>
            </a:r>
            <a:r>
              <a:rPr lang="en-US" sz="7500" dirty="0">
                <a:effectLst>
                  <a:outerShdw blurRad="38100" dist="38100" dir="2700000" algn="tl">
                    <a:srgbClr val="C0C0C0"/>
                  </a:outerShdw>
                </a:effectLst>
                <a:latin typeface="Impact" pitchFamily="34" charset="0"/>
                <a:cs typeface="Arial" charset="0"/>
              </a:rPr>
              <a:t>nd</a:t>
            </a:r>
          </a:p>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S</a:t>
            </a:r>
            <a:r>
              <a:rPr lang="en-US" sz="7500" dirty="0">
                <a:effectLst>
                  <a:outerShdw blurRad="38100" dist="38100" dir="2700000" algn="tl">
                    <a:srgbClr val="C0C0C0"/>
                  </a:outerShdw>
                </a:effectLst>
                <a:latin typeface="Impact" pitchFamily="34" charset="0"/>
                <a:cs typeface="Arial" charset="0"/>
              </a:rPr>
              <a:t>ave</a:t>
            </a:r>
          </a:p>
          <a:p>
            <a:pPr marL="287338" indent="-287338">
              <a:defRPr/>
            </a:pPr>
            <a:r>
              <a:rPr lang="en-US" sz="7500" dirty="0">
                <a:solidFill>
                  <a:srgbClr val="FF0000"/>
                </a:solidFill>
                <a:effectLst>
                  <a:outerShdw blurRad="38100" dist="38100" dir="2700000" algn="tl">
                    <a:srgbClr val="C0C0C0"/>
                  </a:outerShdw>
                </a:effectLst>
                <a:latin typeface="Impact" pitchFamily="34" charset="0"/>
                <a:cs typeface="Arial" charset="0"/>
              </a:rPr>
              <a:t>E</a:t>
            </a:r>
            <a:r>
              <a:rPr lang="en-US" sz="7500" dirty="0">
                <a:effectLst>
                  <a:outerShdw blurRad="38100" dist="38100" dir="2700000" algn="tl">
                    <a:srgbClr val="C0C0C0"/>
                  </a:outerShdw>
                </a:effectLst>
                <a:latin typeface="Impact" pitchFamily="34" charset="0"/>
                <a:cs typeface="Arial" charset="0"/>
              </a:rPr>
              <a:t>verything</a:t>
            </a:r>
          </a:p>
        </p:txBody>
      </p:sp>
      <p:sp>
        <p:nvSpPr>
          <p:cNvPr id="581635" name="Text Box 3"/>
          <p:cNvSpPr txBox="1">
            <a:spLocks noChangeArrowheads="1"/>
          </p:cNvSpPr>
          <p:nvPr/>
        </p:nvSpPr>
        <p:spPr bwMode="auto">
          <a:xfrm>
            <a:off x="0" y="136525"/>
            <a:ext cx="9144000" cy="1479550"/>
          </a:xfrm>
          <a:prstGeom prst="rect">
            <a:avLst/>
          </a:prstGeom>
          <a:noFill/>
          <a:ln w="9525">
            <a:noFill/>
            <a:miter lim="800000"/>
            <a:headEnd/>
            <a:tailEnd/>
          </a:ln>
          <a:effectLst/>
        </p:spPr>
        <p:txBody>
          <a:bodyPr>
            <a:spAutoFit/>
          </a:bodyPr>
          <a:lstStyle/>
          <a:p>
            <a:pPr algn="ctr">
              <a:defRPr/>
            </a:pPr>
            <a:r>
              <a:rPr lang="en-US" sz="9100" dirty="0">
                <a:solidFill>
                  <a:srgbClr val="FF0000"/>
                </a:solidFill>
                <a:effectLst>
                  <a:outerShdw blurRad="38100" dist="38100" dir="2700000" algn="tl">
                    <a:srgbClr val="C0C0C0"/>
                  </a:outerShdw>
                </a:effectLst>
                <a:latin typeface="Impact" pitchFamily="34" charset="0"/>
                <a:cs typeface="Arial" charset="0"/>
              </a:rPr>
              <a:t>CASE</a:t>
            </a:r>
            <a:r>
              <a:rPr lang="en-US" sz="9100" dirty="0">
                <a:effectLst>
                  <a:outerShdw blurRad="38100" dist="38100" dir="2700000" algn="tl">
                    <a:srgbClr val="C0C0C0"/>
                  </a:outerShdw>
                </a:effectLst>
                <a:latin typeface="Impact" pitchFamily="34" charset="0"/>
                <a:cs typeface="Arial" charset="0"/>
              </a:rPr>
              <a:t> Method</a:t>
            </a:r>
            <a:endParaRPr lang="en-US" sz="8300" dirty="0">
              <a:effectLst>
                <a:outerShdw blurRad="38100" dist="38100" dir="2700000" algn="tl">
                  <a:srgbClr val="C0C0C0"/>
                </a:outerShdw>
              </a:effectLst>
              <a:latin typeface="Impact" pitchFamily="34" charset="0"/>
              <a:cs typeface="Arial" charset="0"/>
            </a:endParaRPr>
          </a:p>
        </p:txBody>
      </p:sp>
    </p:spTree>
    <p:custDataLst>
      <p:tags r:id="rId1"/>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Text Box 2"/>
          <p:cNvSpPr txBox="1">
            <a:spLocks noChangeArrowheads="1"/>
          </p:cNvSpPr>
          <p:nvPr/>
        </p:nvSpPr>
        <p:spPr bwMode="auto">
          <a:xfrm>
            <a:off x="0" y="304800"/>
            <a:ext cx="9144000" cy="5508625"/>
          </a:xfrm>
          <a:prstGeom prst="rect">
            <a:avLst/>
          </a:prstGeom>
          <a:noFill/>
          <a:ln w="9525">
            <a:noFill/>
            <a:miter lim="800000"/>
            <a:headEnd/>
            <a:tailEnd/>
          </a:ln>
          <a:effectLst/>
        </p:spPr>
        <p:txBody>
          <a:bodyPr>
            <a:spAutoFit/>
          </a:bodyPr>
          <a:lstStyle/>
          <a:p>
            <a:pPr algn="ctr" eaLnBrk="0" hangingPunct="0">
              <a:tabLst>
                <a:tab pos="812800" algn="l"/>
              </a:tabLst>
              <a:defRPr/>
            </a:pPr>
            <a:r>
              <a:rPr lang="en-US" altLang="en-US" sz="8800" dirty="0">
                <a:solidFill>
                  <a:srgbClr val="FF0000"/>
                </a:solidFill>
                <a:effectLst>
                  <a:outerShdw blurRad="38100" dist="38100" dir="2700000" algn="tl">
                    <a:srgbClr val="C0C0C0"/>
                  </a:outerShdw>
                </a:effectLst>
                <a:latin typeface="Impact" pitchFamily="34" charset="0"/>
                <a:cs typeface="Arial" charset="0"/>
              </a:rPr>
              <a:t>Our Mission</a:t>
            </a:r>
          </a:p>
          <a:p>
            <a:pPr algn="ctr" eaLnBrk="0" hangingPunct="0">
              <a:tabLst>
                <a:tab pos="812800" algn="l"/>
              </a:tabLst>
              <a:defRPr/>
            </a:pPr>
            <a:r>
              <a:rPr lang="en-US" altLang="en-US" sz="8800" dirty="0">
                <a:effectLst>
                  <a:outerShdw blurRad="38100" dist="38100" dir="2700000" algn="tl">
                    <a:srgbClr val="C0C0C0"/>
                  </a:outerShdw>
                </a:effectLst>
                <a:latin typeface="Impact" pitchFamily="34" charset="0"/>
                <a:cs typeface="Arial" charset="0"/>
              </a:rPr>
              <a:t>To attract </a:t>
            </a:r>
          </a:p>
          <a:p>
            <a:pPr algn="ctr" eaLnBrk="0" hangingPunct="0">
              <a:tabLst>
                <a:tab pos="812800" algn="l"/>
              </a:tabLst>
              <a:defRPr/>
            </a:pPr>
            <a:r>
              <a:rPr lang="en-US" altLang="en-US" sz="8800" dirty="0">
                <a:effectLst>
                  <a:outerShdw blurRad="38100" dist="38100" dir="2700000" algn="tl">
                    <a:srgbClr val="C0C0C0"/>
                  </a:outerShdw>
                </a:effectLst>
                <a:latin typeface="Impact" pitchFamily="34" charset="0"/>
                <a:cs typeface="Arial" charset="0"/>
              </a:rPr>
              <a:t>and retain </a:t>
            </a:r>
          </a:p>
          <a:p>
            <a:pPr algn="ctr" eaLnBrk="0" hangingPunct="0">
              <a:tabLst>
                <a:tab pos="812800" algn="l"/>
              </a:tabLst>
              <a:defRPr/>
            </a:pPr>
            <a:r>
              <a:rPr lang="en-US" altLang="en-US" sz="8800" dirty="0">
                <a:effectLst>
                  <a:outerShdw blurRad="38100" dist="38100" dir="2700000" algn="tl">
                    <a:srgbClr val="C0C0C0"/>
                  </a:outerShdw>
                </a:effectLst>
                <a:latin typeface="Impact" pitchFamily="34" charset="0"/>
                <a:cs typeface="Arial" charset="0"/>
              </a:rPr>
              <a:t>customers</a:t>
            </a:r>
          </a:p>
        </p:txBody>
      </p:sp>
    </p:spTree>
    <p:custDataLst>
      <p:tags r:id="rId1"/>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Text Box 2"/>
          <p:cNvSpPr txBox="1">
            <a:spLocks noChangeArrowheads="1"/>
          </p:cNvSpPr>
          <p:nvPr/>
        </p:nvSpPr>
        <p:spPr bwMode="auto">
          <a:xfrm>
            <a:off x="0" y="304800"/>
            <a:ext cx="9144000" cy="5508625"/>
          </a:xfrm>
          <a:prstGeom prst="rect">
            <a:avLst/>
          </a:prstGeom>
          <a:noFill/>
          <a:ln w="9525">
            <a:noFill/>
            <a:miter lim="800000"/>
            <a:headEnd/>
            <a:tailEnd/>
          </a:ln>
          <a:effectLst/>
        </p:spPr>
        <p:txBody>
          <a:bodyPr>
            <a:spAutoFit/>
          </a:bodyPr>
          <a:lstStyle/>
          <a:p>
            <a:pPr algn="ctr" eaLnBrk="0" hangingPunct="0">
              <a:tabLst>
                <a:tab pos="812800" algn="l"/>
              </a:tabLst>
              <a:defRPr/>
            </a:pPr>
            <a:r>
              <a:rPr lang="en-US" altLang="en-US" sz="8800" dirty="0">
                <a:solidFill>
                  <a:srgbClr val="FF0000"/>
                </a:solidFill>
                <a:effectLst>
                  <a:outerShdw blurRad="38100" dist="38100" dir="2700000" algn="tl">
                    <a:srgbClr val="C0C0C0"/>
                  </a:outerShdw>
                </a:effectLst>
                <a:latin typeface="Impact" pitchFamily="34" charset="0"/>
                <a:cs typeface="Arial" charset="0"/>
              </a:rPr>
              <a:t>Your Mission</a:t>
            </a:r>
          </a:p>
          <a:p>
            <a:pPr algn="ctr" eaLnBrk="0" hangingPunct="0">
              <a:tabLst>
                <a:tab pos="812800" algn="l"/>
              </a:tabLst>
              <a:defRPr/>
            </a:pPr>
            <a:r>
              <a:rPr lang="en-US" altLang="en-US" sz="8800" dirty="0">
                <a:effectLst>
                  <a:outerShdw blurRad="38100" dist="38100" dir="2700000" algn="tl">
                    <a:srgbClr val="C0C0C0"/>
                  </a:outerShdw>
                </a:effectLst>
                <a:latin typeface="Impact" pitchFamily="34" charset="0"/>
                <a:cs typeface="Arial" charset="0"/>
              </a:rPr>
              <a:t>To attract </a:t>
            </a:r>
          </a:p>
          <a:p>
            <a:pPr algn="ctr" eaLnBrk="0" hangingPunct="0">
              <a:tabLst>
                <a:tab pos="812800" algn="l"/>
              </a:tabLst>
              <a:defRPr/>
            </a:pPr>
            <a:r>
              <a:rPr lang="en-US" altLang="en-US" sz="8800" dirty="0">
                <a:effectLst>
                  <a:outerShdw blurRad="38100" dist="38100" dir="2700000" algn="tl">
                    <a:srgbClr val="C0C0C0"/>
                  </a:outerShdw>
                </a:effectLst>
                <a:latin typeface="Impact" pitchFamily="34" charset="0"/>
                <a:cs typeface="Arial" charset="0"/>
              </a:rPr>
              <a:t>and retain </a:t>
            </a:r>
          </a:p>
          <a:p>
            <a:pPr algn="ctr" eaLnBrk="0" hangingPunct="0">
              <a:tabLst>
                <a:tab pos="812800" algn="l"/>
              </a:tabLst>
              <a:defRPr/>
            </a:pPr>
            <a:r>
              <a:rPr lang="en-US" altLang="en-US" sz="8800" dirty="0">
                <a:effectLst>
                  <a:outerShdw blurRad="38100" dist="38100" dir="2700000" algn="tl">
                    <a:srgbClr val="C0C0C0"/>
                  </a:outerShdw>
                </a:effectLst>
                <a:latin typeface="Impact" pitchFamily="34" charset="0"/>
                <a:cs typeface="Arial" charset="0"/>
              </a:rPr>
              <a:t>students</a:t>
            </a:r>
          </a:p>
        </p:txBody>
      </p:sp>
    </p:spTree>
    <p:custDataLst>
      <p:tags r:id="rId1"/>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Text Box 2"/>
          <p:cNvSpPr txBox="1">
            <a:spLocks noChangeArrowheads="1"/>
          </p:cNvSpPr>
          <p:nvPr/>
        </p:nvSpPr>
        <p:spPr bwMode="auto">
          <a:xfrm>
            <a:off x="0" y="327025"/>
            <a:ext cx="9144000" cy="1884363"/>
          </a:xfrm>
          <a:prstGeom prst="rect">
            <a:avLst/>
          </a:prstGeom>
          <a:noFill/>
          <a:ln w="9525">
            <a:noFill/>
            <a:miter lim="800000"/>
            <a:headEnd/>
            <a:tailEnd/>
          </a:ln>
          <a:effectLst/>
        </p:spPr>
        <p:txBody>
          <a:bodyPr>
            <a:spAutoFit/>
          </a:bodyPr>
          <a:lstStyle/>
          <a:p>
            <a:pPr algn="ctr" eaLnBrk="0" hangingPunct="0">
              <a:lnSpc>
                <a:spcPct val="120000"/>
              </a:lnSpc>
              <a:tabLst>
                <a:tab pos="812800" algn="l"/>
              </a:tabLst>
              <a:defRPr/>
            </a:pPr>
            <a:r>
              <a:rPr lang="en-US" altLang="en-US" sz="6000" dirty="0">
                <a:solidFill>
                  <a:srgbClr val="FF0000"/>
                </a:solidFill>
                <a:effectLst>
                  <a:outerShdw blurRad="38100" dist="38100" dir="2700000" algn="tl">
                    <a:srgbClr val="C0C0C0"/>
                  </a:outerShdw>
                </a:effectLst>
                <a:latin typeface="Impact" pitchFamily="34" charset="0"/>
                <a:cs typeface="Arial" charset="0"/>
              </a:rPr>
              <a:t>So how do you do it?</a:t>
            </a:r>
          </a:p>
          <a:p>
            <a:pPr algn="ctr" eaLnBrk="0" hangingPunct="0">
              <a:lnSpc>
                <a:spcPct val="10000"/>
              </a:lnSpc>
              <a:tabLst>
                <a:tab pos="812800" algn="l"/>
              </a:tabLst>
              <a:defRPr/>
            </a:pPr>
            <a:endParaRPr lang="en-US" altLang="en-US" sz="6000" dirty="0">
              <a:solidFill>
                <a:srgbClr val="000000"/>
              </a:solidFill>
              <a:effectLst>
                <a:outerShdw blurRad="38100" dist="38100" dir="2700000" algn="tl">
                  <a:srgbClr val="C0C0C0"/>
                </a:outerShdw>
              </a:effectLst>
              <a:latin typeface="Impact" pitchFamily="34" charset="0"/>
              <a:cs typeface="Arial" charset="0"/>
            </a:endParaRPr>
          </a:p>
          <a:p>
            <a:pPr algn="ctr" eaLnBrk="0" hangingPunct="0">
              <a:lnSpc>
                <a:spcPct val="90000"/>
              </a:lnSpc>
              <a:tabLst>
                <a:tab pos="812800" algn="l"/>
              </a:tabLst>
              <a:defRPr/>
            </a:pPr>
            <a:r>
              <a:rPr lang="en-US" altLang="en-US" sz="4400" dirty="0">
                <a:solidFill>
                  <a:srgbClr val="000000"/>
                </a:solidFill>
                <a:effectLst>
                  <a:outerShdw blurRad="38100" dist="38100" dir="2700000" algn="tl">
                    <a:srgbClr val="C0C0C0"/>
                  </a:outerShdw>
                </a:effectLst>
                <a:latin typeface="Impact" pitchFamily="34" charset="0"/>
                <a:cs typeface="Arial" charset="0"/>
              </a:rPr>
              <a:t>How do you become Best in the World?</a:t>
            </a:r>
          </a:p>
        </p:txBody>
      </p:sp>
      <p:sp>
        <p:nvSpPr>
          <p:cNvPr id="563203" name="Text Box 3"/>
          <p:cNvSpPr txBox="1">
            <a:spLocks noChangeArrowheads="1"/>
          </p:cNvSpPr>
          <p:nvPr/>
        </p:nvSpPr>
        <p:spPr bwMode="auto">
          <a:xfrm>
            <a:off x="0" y="2667000"/>
            <a:ext cx="9144000" cy="3278188"/>
          </a:xfrm>
          <a:prstGeom prst="rect">
            <a:avLst/>
          </a:prstGeom>
          <a:noFill/>
          <a:ln w="9525">
            <a:noFill/>
            <a:miter lim="800000"/>
            <a:headEnd/>
            <a:tailEnd/>
          </a:ln>
          <a:effectLst/>
        </p:spPr>
        <p:txBody>
          <a:bodyPr>
            <a:spAutoFit/>
          </a:bodyPr>
          <a:lstStyle/>
          <a:p>
            <a:pPr algn="ctr" eaLnBrk="0" hangingPunct="0">
              <a:lnSpc>
                <a:spcPct val="90000"/>
              </a:lnSpc>
              <a:defRPr/>
            </a:pPr>
            <a:r>
              <a:rPr lang="en-US" sz="11500" dirty="0">
                <a:solidFill>
                  <a:srgbClr val="FF0000"/>
                </a:solidFill>
                <a:effectLst>
                  <a:outerShdw blurRad="38100" dist="38100" dir="2700000" algn="tl">
                    <a:srgbClr val="C0C0C0"/>
                  </a:outerShdw>
                </a:effectLst>
                <a:latin typeface="Impact" pitchFamily="34" charset="0"/>
                <a:cs typeface="Arial" charset="0"/>
              </a:rPr>
              <a:t>Student </a:t>
            </a:r>
          </a:p>
          <a:p>
            <a:pPr algn="ctr" eaLnBrk="0" hangingPunct="0">
              <a:lnSpc>
                <a:spcPct val="90000"/>
              </a:lnSpc>
              <a:defRPr/>
            </a:pPr>
            <a:r>
              <a:rPr lang="en-US" sz="11500" dirty="0">
                <a:solidFill>
                  <a:srgbClr val="FF0000"/>
                </a:solidFill>
                <a:effectLst>
                  <a:outerShdw blurRad="38100" dist="38100" dir="2700000" algn="tl">
                    <a:srgbClr val="C0C0C0"/>
                  </a:outerShdw>
                </a:effectLst>
                <a:latin typeface="Impact" pitchFamily="34" charset="0"/>
                <a:cs typeface="Arial" charset="0"/>
              </a:rPr>
              <a:t>as Customer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0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Text Box 2"/>
          <p:cNvSpPr txBox="1">
            <a:spLocks noChangeArrowheads="1"/>
          </p:cNvSpPr>
          <p:nvPr/>
        </p:nvSpPr>
        <p:spPr bwMode="auto">
          <a:xfrm>
            <a:off x="0" y="327025"/>
            <a:ext cx="9144000" cy="1884363"/>
          </a:xfrm>
          <a:prstGeom prst="rect">
            <a:avLst/>
          </a:prstGeom>
          <a:noFill/>
          <a:ln w="9525">
            <a:noFill/>
            <a:miter lim="800000"/>
            <a:headEnd/>
            <a:tailEnd/>
          </a:ln>
          <a:effectLst/>
        </p:spPr>
        <p:txBody>
          <a:bodyPr>
            <a:spAutoFit/>
          </a:bodyPr>
          <a:lstStyle/>
          <a:p>
            <a:pPr algn="ctr" eaLnBrk="0" hangingPunct="0">
              <a:lnSpc>
                <a:spcPct val="120000"/>
              </a:lnSpc>
              <a:tabLst>
                <a:tab pos="812800" algn="l"/>
              </a:tabLst>
              <a:defRPr/>
            </a:pPr>
            <a:r>
              <a:rPr lang="en-US" altLang="en-US" sz="6000" dirty="0">
                <a:solidFill>
                  <a:srgbClr val="FF0000"/>
                </a:solidFill>
                <a:effectLst>
                  <a:outerShdw blurRad="38100" dist="38100" dir="2700000" algn="tl">
                    <a:srgbClr val="C0C0C0"/>
                  </a:outerShdw>
                </a:effectLst>
                <a:latin typeface="Impact" pitchFamily="34" charset="0"/>
                <a:cs typeface="Arial" charset="0"/>
              </a:rPr>
              <a:t>So how do you do it?</a:t>
            </a:r>
          </a:p>
          <a:p>
            <a:pPr algn="ctr" eaLnBrk="0" hangingPunct="0">
              <a:lnSpc>
                <a:spcPct val="10000"/>
              </a:lnSpc>
              <a:tabLst>
                <a:tab pos="812800" algn="l"/>
              </a:tabLst>
              <a:defRPr/>
            </a:pPr>
            <a:endParaRPr lang="en-US" altLang="en-US" sz="6000" dirty="0">
              <a:solidFill>
                <a:srgbClr val="000000"/>
              </a:solidFill>
              <a:effectLst>
                <a:outerShdw blurRad="38100" dist="38100" dir="2700000" algn="tl">
                  <a:srgbClr val="C0C0C0"/>
                </a:outerShdw>
              </a:effectLst>
              <a:latin typeface="Impact" pitchFamily="34" charset="0"/>
              <a:cs typeface="Arial" charset="0"/>
            </a:endParaRPr>
          </a:p>
          <a:p>
            <a:pPr algn="ctr" eaLnBrk="0" hangingPunct="0">
              <a:lnSpc>
                <a:spcPct val="90000"/>
              </a:lnSpc>
              <a:tabLst>
                <a:tab pos="812800" algn="l"/>
              </a:tabLst>
              <a:defRPr/>
            </a:pPr>
            <a:r>
              <a:rPr lang="en-US" altLang="en-US" sz="4400" dirty="0">
                <a:solidFill>
                  <a:srgbClr val="000000"/>
                </a:solidFill>
                <a:effectLst>
                  <a:outerShdw blurRad="38100" dist="38100" dir="2700000" algn="tl">
                    <a:srgbClr val="C0C0C0"/>
                  </a:outerShdw>
                </a:effectLst>
                <a:latin typeface="Impact" pitchFamily="34" charset="0"/>
                <a:cs typeface="Arial" charset="0"/>
              </a:rPr>
              <a:t>How do you become Best in the World?</a:t>
            </a:r>
          </a:p>
        </p:txBody>
      </p:sp>
      <p:sp>
        <p:nvSpPr>
          <p:cNvPr id="563203" name="Text Box 3"/>
          <p:cNvSpPr txBox="1">
            <a:spLocks noChangeArrowheads="1"/>
          </p:cNvSpPr>
          <p:nvPr/>
        </p:nvSpPr>
        <p:spPr bwMode="auto">
          <a:xfrm>
            <a:off x="0" y="2636838"/>
            <a:ext cx="9144000" cy="3416320"/>
          </a:xfrm>
          <a:prstGeom prst="rect">
            <a:avLst/>
          </a:prstGeom>
          <a:noFill/>
          <a:ln w="9525">
            <a:noFill/>
            <a:miter lim="800000"/>
            <a:headEnd/>
            <a:tailEnd/>
          </a:ln>
          <a:effectLst/>
        </p:spPr>
        <p:txBody>
          <a:bodyPr>
            <a:spAutoFit/>
          </a:bodyPr>
          <a:lstStyle/>
          <a:p>
            <a:pPr algn="ctr" eaLnBrk="0" hangingPunct="0">
              <a:lnSpc>
                <a:spcPct val="90000"/>
              </a:lnSpc>
              <a:defRPr/>
            </a:pPr>
            <a:r>
              <a:rPr lang="en-US" sz="8000" dirty="0">
                <a:solidFill>
                  <a:srgbClr val="FF0000"/>
                </a:solidFill>
                <a:effectLst>
                  <a:outerShdw blurRad="38100" dist="38100" dir="2700000" algn="tl">
                    <a:srgbClr val="C0C0C0"/>
                  </a:outerShdw>
                </a:effectLst>
                <a:latin typeface="Impact" pitchFamily="34" charset="0"/>
                <a:cs typeface="Arial" charset="0"/>
              </a:rPr>
              <a:t>The Three Principles</a:t>
            </a:r>
          </a:p>
          <a:p>
            <a:pPr algn="ctr" eaLnBrk="0" hangingPunct="0">
              <a:lnSpc>
                <a:spcPct val="90000"/>
              </a:lnSpc>
              <a:defRPr/>
            </a:pPr>
            <a:r>
              <a:rPr lang="en-US" sz="8000" dirty="0">
                <a:solidFill>
                  <a:srgbClr val="FF0000"/>
                </a:solidFill>
                <a:effectLst>
                  <a:outerShdw blurRad="38100" dist="38100" dir="2700000" algn="tl">
                    <a:srgbClr val="C0C0C0"/>
                  </a:outerShdw>
                </a:effectLst>
                <a:latin typeface="Impact" pitchFamily="34" charset="0"/>
                <a:cs typeface="Arial" charset="0"/>
              </a:rPr>
              <a:t>of Creating                   Customer Loyalty</a:t>
            </a:r>
          </a:p>
        </p:txBody>
      </p:sp>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ext Box 2"/>
          <p:cNvSpPr txBox="1">
            <a:spLocks noChangeArrowheads="1"/>
          </p:cNvSpPr>
          <p:nvPr/>
        </p:nvSpPr>
        <p:spPr bwMode="auto">
          <a:xfrm>
            <a:off x="13447" y="1981200"/>
            <a:ext cx="9117106" cy="2046714"/>
          </a:xfrm>
          <a:prstGeom prst="rect">
            <a:avLst/>
          </a:prstGeom>
          <a:noFill/>
          <a:ln w="9525">
            <a:noFill/>
            <a:miter lim="800000"/>
            <a:headEnd/>
            <a:tailEnd/>
          </a:ln>
          <a:effectLst/>
        </p:spPr>
        <p:txBody>
          <a:bodyPr wrap="square">
            <a:spAutoFit/>
          </a:bodyPr>
          <a:lstStyle/>
          <a:p>
            <a:pPr algn="ctr" eaLnBrk="0" hangingPunct="0">
              <a:defRPr/>
            </a:pPr>
            <a:r>
              <a:rPr lang="en-US" altLang="en-US" sz="12700" dirty="0">
                <a:solidFill>
                  <a:srgbClr val="000000"/>
                </a:solidFill>
                <a:effectLst>
                  <a:outerShdw blurRad="38100" dist="38100" dir="2700000" algn="tl">
                    <a:srgbClr val="C0C0C0"/>
                  </a:outerShdw>
                </a:effectLst>
                <a:latin typeface="Impact" pitchFamily="34" charset="0"/>
                <a:cs typeface="Arial" charset="0"/>
              </a:rPr>
              <a:t>Why </a:t>
            </a:r>
            <a:r>
              <a:rPr lang="en-US" altLang="en-US" sz="12700" dirty="0">
                <a:solidFill>
                  <a:srgbClr val="FF0000"/>
                </a:solidFill>
                <a:effectLst>
                  <a:outerShdw blurRad="38100" dist="38100" dir="2700000" algn="tl">
                    <a:srgbClr val="C0C0C0"/>
                  </a:outerShdw>
                </a:effectLst>
                <a:latin typeface="Impact" pitchFamily="34" charset="0"/>
                <a:cs typeface="Arial" charset="0"/>
              </a:rPr>
              <a:t>Three</a:t>
            </a:r>
            <a:r>
              <a:rPr lang="en-US" altLang="en-US" sz="12700" dirty="0">
                <a:solidFill>
                  <a:srgbClr val="000000"/>
                </a:solidFill>
                <a:effectLst>
                  <a:outerShdw blurRad="38100" dist="38100" dir="2700000" algn="tl">
                    <a:srgbClr val="C0C0C0"/>
                  </a:outerShdw>
                </a:effectLst>
                <a:latin typeface="Impact" pitchFamily="34" charset="0"/>
                <a:cs typeface="Arial" charset="0"/>
              </a:rPr>
              <a:t>?</a:t>
            </a:r>
          </a:p>
        </p:txBody>
      </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514600"/>
            <a:ext cx="9144000" cy="1143000"/>
          </a:xfrm>
        </p:spPr>
        <p:txBody>
          <a:bodyPr/>
          <a:lstStyle/>
          <a:p>
            <a:pPr eaLnBrk="1" hangingPunct="1">
              <a:defRPr/>
            </a:pPr>
            <a:r>
              <a:rPr lang="en-US" sz="11800" dirty="0">
                <a:solidFill>
                  <a:srgbClr val="FF0000"/>
                </a:solidFill>
                <a:effectLst>
                  <a:outerShdw blurRad="38100" dist="38100" dir="2700000" algn="tl">
                    <a:srgbClr val="000000">
                      <a:alpha val="43137"/>
                    </a:srgbClr>
                  </a:outerShdw>
                </a:effectLst>
              </a:rPr>
              <a:t>Nobody </a:t>
            </a:r>
            <a:r>
              <a:rPr lang="en-US" sz="11800" dirty="0">
                <a:effectLst>
                  <a:outerShdw blurRad="38100" dist="38100" dir="2700000" algn="tl">
                    <a:srgbClr val="000000">
                      <a:alpha val="43137"/>
                    </a:srgbClr>
                  </a:outerShdw>
                </a:effectLst>
              </a:rPr>
              <a:t>remembers Number 4</a:t>
            </a:r>
          </a:p>
        </p:txBody>
      </p:sp>
    </p:spTree>
    <p:extLst>
      <p:ext uri="{BB962C8B-B14F-4D97-AF65-F5344CB8AC3E}">
        <p14:creationId xmlns:p14="http://schemas.microsoft.com/office/powerpoint/2010/main" val="988844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8306" name="Picture 4" descr="http://2.bp.blogspot.com/-MJbh_5B14eE/TWMAEAKo0rI/AAAAAAAAAJY/s-UM0fG2f0A/s1600/George-Washingt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0"/>
            <a:ext cx="5638800" cy="706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2295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9330" name="Picture 2" descr="http://3.bp.blogspot.com/_UlNcc5ia4ak/TKZcwSz5ijI/AAAAAAAAAv8/uRDRKRm8BUU/s1600/493px-James_Madi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90500"/>
            <a:ext cx="5791200" cy="704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0126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0354" name="Picture 2" descr="http://blog.beliefnet.com/on_the_front_lines_of_the_culture_wars/files/2011/04/Neil_Armstrong_in_su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0"/>
            <a:ext cx="520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355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1378" name="Picture 4" descr="http://1.bp.blogspot.com/-4DD5znEji18/Tb6W9HV5xGI/AAAAAAAAdR4/PIV3sospMfo/s1600/ap12-s69-38859H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5791200" cy="710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8280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ext Box 2"/>
          <p:cNvSpPr txBox="1">
            <a:spLocks noChangeArrowheads="1"/>
          </p:cNvSpPr>
          <p:nvPr/>
        </p:nvSpPr>
        <p:spPr bwMode="auto">
          <a:xfrm>
            <a:off x="0" y="2286000"/>
            <a:ext cx="9144000" cy="1708150"/>
          </a:xfrm>
          <a:prstGeom prst="rect">
            <a:avLst/>
          </a:prstGeom>
          <a:noFill/>
          <a:ln w="9525">
            <a:noFill/>
            <a:miter lim="800000"/>
            <a:headEnd/>
            <a:tailEnd/>
          </a:ln>
          <a:effectLst/>
        </p:spPr>
        <p:txBody>
          <a:bodyPr>
            <a:spAutoFit/>
          </a:bodyPr>
          <a:lstStyle/>
          <a:p>
            <a:pPr algn="ctr" eaLnBrk="0" hangingPunct="0">
              <a:defRPr/>
            </a:pPr>
            <a:r>
              <a:rPr lang="en-US" altLang="en-US" sz="10600" dirty="0">
                <a:solidFill>
                  <a:srgbClr val="000000"/>
                </a:solidFill>
                <a:effectLst>
                  <a:outerShdw blurRad="38100" dist="38100" dir="2700000" algn="tl">
                    <a:srgbClr val="C0C0C0"/>
                  </a:outerShdw>
                </a:effectLst>
                <a:latin typeface="Impact" pitchFamily="34" charset="0"/>
                <a:cs typeface="Arial" charset="0"/>
              </a:rPr>
              <a:t>Why </a:t>
            </a:r>
            <a:r>
              <a:rPr lang="en-US" altLang="en-US" sz="10600" dirty="0">
                <a:solidFill>
                  <a:srgbClr val="FF0000"/>
                </a:solidFill>
                <a:effectLst>
                  <a:outerShdw blurRad="38100" dist="38100" dir="2700000" algn="tl">
                    <a:srgbClr val="C0C0C0"/>
                  </a:outerShdw>
                </a:effectLst>
                <a:latin typeface="Impact" pitchFamily="34" charset="0"/>
                <a:cs typeface="Arial" charset="0"/>
              </a:rPr>
              <a:t>Loyalty</a:t>
            </a:r>
            <a:r>
              <a:rPr lang="en-US" altLang="en-US" sz="10600" dirty="0">
                <a:solidFill>
                  <a:srgbClr val="000000"/>
                </a:solidFill>
                <a:effectLst>
                  <a:outerShdw blurRad="38100" dist="38100" dir="2700000" algn="tl">
                    <a:srgbClr val="C0C0C0"/>
                  </a:outerShdw>
                </a:effectLst>
                <a:latin typeface="Impact" pitchFamily="34" charset="0"/>
                <a:cs typeface="Arial" charset="0"/>
              </a:rPr>
              <a:t>?</a:t>
            </a:r>
          </a:p>
        </p:txBody>
      </p:sp>
    </p:spTree>
    <p:custDataLst>
      <p:tags r:id="rId1"/>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4994" name="Picture 2" descr="http://lfm.mit.edu/blog/drewhill/files/harley-tatto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6329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634" name="Picture 2" descr="http://z.about.com/d/firstaid/1/0/e/-/-/-/Arm02.jpg"/>
          <p:cNvPicPr>
            <a:picLocks noChangeAspect="1" noChangeArrowheads="1"/>
          </p:cNvPicPr>
          <p:nvPr/>
        </p:nvPicPr>
        <p:blipFill>
          <a:blip r:embed="rId2" cstate="print">
            <a:clrChange>
              <a:clrFrom>
                <a:srgbClr val="FFFFFE"/>
              </a:clrFrom>
              <a:clrTo>
                <a:srgbClr val="FFFFFE">
                  <a:alpha val="0"/>
                </a:srgbClr>
              </a:clrTo>
            </a:clrChange>
          </a:blip>
          <a:srcRect/>
          <a:stretch>
            <a:fillRect/>
          </a:stretch>
        </p:blipFill>
        <p:spPr bwMode="auto">
          <a:xfrm>
            <a:off x="-1600200" y="-2133600"/>
            <a:ext cx="12598397" cy="9448800"/>
          </a:xfrm>
          <a:prstGeom prst="rect">
            <a:avLst/>
          </a:prstGeom>
          <a:noFill/>
          <a:scene3d>
            <a:camera prst="orthographicFront">
              <a:rot lat="0" lon="0" rev="0"/>
            </a:camera>
            <a:lightRig rig="threePt" dir="t"/>
          </a:scene3d>
        </p:spPr>
      </p:pic>
      <p:sp>
        <p:nvSpPr>
          <p:cNvPr id="2" name="TextBox 1"/>
          <p:cNvSpPr txBox="1"/>
          <p:nvPr/>
        </p:nvSpPr>
        <p:spPr>
          <a:xfrm rot="20980355">
            <a:off x="1655934" y="2171806"/>
            <a:ext cx="4160114" cy="1754326"/>
          </a:xfrm>
          <a:prstGeom prst="rect">
            <a:avLst/>
          </a:prstGeom>
          <a:noFill/>
        </p:spPr>
        <p:txBody>
          <a:bodyPr wrap="none" rtlCol="0">
            <a:spAutoFit/>
          </a:bodyPr>
          <a:lstStyle/>
          <a:p>
            <a:pPr algn="ctr"/>
            <a:r>
              <a:rPr lang="en-US" sz="5400" b="1" dirty="0">
                <a:latin typeface="Niagara Solid" panose="04020502070702020202" pitchFamily="82" charset="0"/>
              </a:rPr>
              <a:t>Your Community College</a:t>
            </a:r>
          </a:p>
          <a:p>
            <a:pPr algn="ctr"/>
            <a:r>
              <a:rPr lang="en-US" sz="5400" b="1" dirty="0">
                <a:latin typeface="Niagara Solid" panose="04020502070702020202" pitchFamily="82" charset="0"/>
              </a:rPr>
              <a:t> logo here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Text Box 2"/>
          <p:cNvSpPr txBox="1">
            <a:spLocks noChangeArrowheads="1"/>
          </p:cNvSpPr>
          <p:nvPr/>
        </p:nvSpPr>
        <p:spPr bwMode="auto">
          <a:xfrm>
            <a:off x="0" y="327025"/>
            <a:ext cx="9144000" cy="1884363"/>
          </a:xfrm>
          <a:prstGeom prst="rect">
            <a:avLst/>
          </a:prstGeom>
          <a:noFill/>
          <a:ln w="9525">
            <a:noFill/>
            <a:miter lim="800000"/>
            <a:headEnd/>
            <a:tailEnd/>
          </a:ln>
          <a:effectLst/>
        </p:spPr>
        <p:txBody>
          <a:bodyPr>
            <a:spAutoFit/>
          </a:bodyPr>
          <a:lstStyle/>
          <a:p>
            <a:pPr algn="ctr" eaLnBrk="0" hangingPunct="0">
              <a:lnSpc>
                <a:spcPct val="120000"/>
              </a:lnSpc>
              <a:tabLst>
                <a:tab pos="812800" algn="l"/>
              </a:tabLst>
              <a:defRPr/>
            </a:pPr>
            <a:r>
              <a:rPr lang="en-US" altLang="en-US" sz="6000" dirty="0">
                <a:solidFill>
                  <a:srgbClr val="FF0000"/>
                </a:solidFill>
                <a:effectLst>
                  <a:outerShdw blurRad="38100" dist="38100" dir="2700000" algn="tl">
                    <a:srgbClr val="C0C0C0"/>
                  </a:outerShdw>
                </a:effectLst>
                <a:latin typeface="Impact" pitchFamily="34" charset="0"/>
                <a:cs typeface="Arial" charset="0"/>
              </a:rPr>
              <a:t>So how do you do it?</a:t>
            </a:r>
          </a:p>
          <a:p>
            <a:pPr algn="ctr" eaLnBrk="0" hangingPunct="0">
              <a:lnSpc>
                <a:spcPct val="10000"/>
              </a:lnSpc>
              <a:tabLst>
                <a:tab pos="812800" algn="l"/>
              </a:tabLst>
              <a:defRPr/>
            </a:pPr>
            <a:endParaRPr lang="en-US" altLang="en-US" sz="6000" dirty="0">
              <a:solidFill>
                <a:srgbClr val="000000"/>
              </a:solidFill>
              <a:effectLst>
                <a:outerShdw blurRad="38100" dist="38100" dir="2700000" algn="tl">
                  <a:srgbClr val="C0C0C0"/>
                </a:outerShdw>
              </a:effectLst>
              <a:latin typeface="Impact" pitchFamily="34" charset="0"/>
              <a:cs typeface="Arial" charset="0"/>
            </a:endParaRPr>
          </a:p>
          <a:p>
            <a:pPr algn="ctr" eaLnBrk="0" hangingPunct="0">
              <a:lnSpc>
                <a:spcPct val="90000"/>
              </a:lnSpc>
              <a:tabLst>
                <a:tab pos="812800" algn="l"/>
              </a:tabLst>
              <a:defRPr/>
            </a:pPr>
            <a:r>
              <a:rPr lang="en-US" altLang="en-US" sz="4400" dirty="0">
                <a:solidFill>
                  <a:srgbClr val="000000"/>
                </a:solidFill>
                <a:effectLst>
                  <a:outerShdw blurRad="38100" dist="38100" dir="2700000" algn="tl">
                    <a:srgbClr val="C0C0C0"/>
                  </a:outerShdw>
                </a:effectLst>
                <a:latin typeface="Impact" pitchFamily="34" charset="0"/>
                <a:cs typeface="Arial" charset="0"/>
              </a:rPr>
              <a:t>How do you become Best in the World?</a:t>
            </a:r>
          </a:p>
        </p:txBody>
      </p:sp>
      <p:sp>
        <p:nvSpPr>
          <p:cNvPr id="563203" name="Text Box 3"/>
          <p:cNvSpPr txBox="1">
            <a:spLocks noChangeArrowheads="1"/>
          </p:cNvSpPr>
          <p:nvPr/>
        </p:nvSpPr>
        <p:spPr bwMode="auto">
          <a:xfrm>
            <a:off x="0" y="2636838"/>
            <a:ext cx="9144000" cy="3416320"/>
          </a:xfrm>
          <a:prstGeom prst="rect">
            <a:avLst/>
          </a:prstGeom>
          <a:noFill/>
          <a:ln w="9525">
            <a:noFill/>
            <a:miter lim="800000"/>
            <a:headEnd/>
            <a:tailEnd/>
          </a:ln>
          <a:effectLst/>
        </p:spPr>
        <p:txBody>
          <a:bodyPr>
            <a:spAutoFit/>
          </a:bodyPr>
          <a:lstStyle/>
          <a:p>
            <a:pPr algn="ctr" eaLnBrk="0" hangingPunct="0">
              <a:lnSpc>
                <a:spcPct val="90000"/>
              </a:lnSpc>
              <a:defRPr/>
            </a:pPr>
            <a:r>
              <a:rPr lang="en-US" sz="8000" dirty="0">
                <a:solidFill>
                  <a:srgbClr val="FF0000"/>
                </a:solidFill>
                <a:effectLst>
                  <a:outerShdw blurRad="38100" dist="38100" dir="2700000" algn="tl">
                    <a:srgbClr val="C0C0C0"/>
                  </a:outerShdw>
                </a:effectLst>
                <a:latin typeface="Impact" pitchFamily="34" charset="0"/>
                <a:cs typeface="Arial" charset="0"/>
              </a:rPr>
              <a:t>The Three Principles</a:t>
            </a:r>
          </a:p>
          <a:p>
            <a:pPr algn="ctr" eaLnBrk="0" hangingPunct="0">
              <a:lnSpc>
                <a:spcPct val="90000"/>
              </a:lnSpc>
              <a:defRPr/>
            </a:pPr>
            <a:r>
              <a:rPr lang="en-US" sz="8000" dirty="0">
                <a:solidFill>
                  <a:srgbClr val="FF0000"/>
                </a:solidFill>
                <a:effectLst>
                  <a:outerShdw blurRad="38100" dist="38100" dir="2700000" algn="tl">
                    <a:srgbClr val="C0C0C0"/>
                  </a:outerShdw>
                </a:effectLst>
                <a:latin typeface="Impact" pitchFamily="34" charset="0"/>
                <a:cs typeface="Arial" charset="0"/>
              </a:rPr>
              <a:t>of Creating                   Student Loyalty</a:t>
            </a:r>
          </a:p>
        </p:txBody>
      </p:sp>
    </p:spTree>
    <p:custDataLst>
      <p:tags r:id="rId1"/>
    </p:custDataLst>
    <p:extLst>
      <p:ext uri="{BB962C8B-B14F-4D97-AF65-F5344CB8AC3E}">
        <p14:creationId xmlns:p14="http://schemas.microsoft.com/office/powerpoint/2010/main" val="87724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Text Box 2"/>
          <p:cNvSpPr txBox="1">
            <a:spLocks noChangeArrowheads="1"/>
          </p:cNvSpPr>
          <p:nvPr/>
        </p:nvSpPr>
        <p:spPr bwMode="auto">
          <a:xfrm>
            <a:off x="0" y="255588"/>
            <a:ext cx="9144000" cy="5932487"/>
          </a:xfrm>
          <a:prstGeom prst="rect">
            <a:avLst/>
          </a:prstGeom>
          <a:noFill/>
          <a:ln w="9525">
            <a:noFill/>
            <a:miter lim="800000"/>
            <a:headEnd/>
            <a:tailEnd/>
          </a:ln>
          <a:effectLst/>
        </p:spPr>
        <p:txBody>
          <a:bodyPr>
            <a:spAutoFit/>
          </a:bodyPr>
          <a:lstStyle/>
          <a:p>
            <a:pPr marL="517525" indent="-517525" algn="ctr" eaLnBrk="0" hangingPunct="0">
              <a:lnSpc>
                <a:spcPct val="80000"/>
              </a:lnSpc>
              <a:spcBef>
                <a:spcPct val="5000"/>
              </a:spcBef>
              <a:spcAft>
                <a:spcPct val="5000"/>
              </a:spcAft>
              <a:defRPr/>
            </a:pPr>
            <a:r>
              <a:rPr lang="en-US" sz="6000" dirty="0">
                <a:solidFill>
                  <a:srgbClr val="FF0000"/>
                </a:solidFill>
                <a:effectLst>
                  <a:outerShdw blurRad="38100" dist="38100" dir="2700000" algn="tl">
                    <a:srgbClr val="C0C0C0"/>
                  </a:outerShdw>
                </a:effectLst>
                <a:latin typeface="Impact" pitchFamily="34" charset="0"/>
                <a:cs typeface="+mn-cs"/>
              </a:rPr>
              <a:t>Principle One</a:t>
            </a:r>
          </a:p>
          <a:p>
            <a:pPr marL="517525" indent="-517525" algn="ctr" eaLnBrk="0" hangingPunct="0">
              <a:lnSpc>
                <a:spcPct val="80000"/>
              </a:lnSpc>
              <a:spcBef>
                <a:spcPct val="5000"/>
              </a:spcBef>
              <a:spcAft>
                <a:spcPct val="5000"/>
              </a:spcAft>
              <a:defRPr/>
            </a:pPr>
            <a:r>
              <a:rPr lang="en-US" sz="6600" dirty="0">
                <a:solidFill>
                  <a:srgbClr val="000000"/>
                </a:solidFill>
                <a:effectLst>
                  <a:outerShdw blurRad="38100" dist="38100" dir="2700000" algn="tl">
                    <a:srgbClr val="C0C0C0"/>
                  </a:outerShdw>
                </a:effectLst>
                <a:latin typeface="Impact" pitchFamily="34" charset="0"/>
                <a:cs typeface="+mn-cs"/>
              </a:rPr>
              <a:t>Be Your Customer</a:t>
            </a:r>
          </a:p>
          <a:p>
            <a:pPr marL="517525" indent="-517525" algn="ctr" eaLnBrk="0" hangingPunct="0">
              <a:lnSpc>
                <a:spcPct val="50000"/>
              </a:lnSpc>
              <a:spcBef>
                <a:spcPct val="5000"/>
              </a:spcBef>
              <a:spcAft>
                <a:spcPct val="5000"/>
              </a:spcAft>
              <a:defRPr/>
            </a:pPr>
            <a:endParaRPr lang="en-US" sz="3200" dirty="0">
              <a:solidFill>
                <a:srgbClr val="000000"/>
              </a:solidFill>
              <a:effectLst>
                <a:outerShdw blurRad="38100" dist="38100" dir="2700000" algn="tl">
                  <a:srgbClr val="C0C0C0"/>
                </a:outerShdw>
              </a:effectLst>
              <a:latin typeface="Impact" pitchFamily="34" charset="0"/>
              <a:cs typeface="+mn-cs"/>
            </a:endParaRPr>
          </a:p>
          <a:p>
            <a:pPr marL="517525" indent="-517525" algn="ctr" eaLnBrk="0" hangingPunct="0">
              <a:lnSpc>
                <a:spcPct val="80000"/>
              </a:lnSpc>
              <a:spcBef>
                <a:spcPct val="5000"/>
              </a:spcBef>
              <a:spcAft>
                <a:spcPct val="5000"/>
              </a:spcAft>
              <a:defRPr/>
            </a:pPr>
            <a:r>
              <a:rPr lang="en-US" sz="6000" dirty="0">
                <a:solidFill>
                  <a:srgbClr val="FF0000"/>
                </a:solidFill>
                <a:effectLst>
                  <a:outerShdw blurRad="38100" dist="38100" dir="2700000" algn="tl">
                    <a:srgbClr val="C0C0C0"/>
                  </a:outerShdw>
                </a:effectLst>
                <a:latin typeface="Impact" pitchFamily="34" charset="0"/>
                <a:cs typeface="+mn-cs"/>
              </a:rPr>
              <a:t>Principle Two</a:t>
            </a:r>
          </a:p>
          <a:p>
            <a:pPr marL="517525" indent="-517525" algn="ctr" eaLnBrk="0" hangingPunct="0">
              <a:lnSpc>
                <a:spcPct val="80000"/>
              </a:lnSpc>
              <a:spcBef>
                <a:spcPct val="5000"/>
              </a:spcBef>
              <a:spcAft>
                <a:spcPct val="5000"/>
              </a:spcAft>
              <a:defRPr/>
            </a:pPr>
            <a:r>
              <a:rPr lang="en-US" sz="6600" dirty="0">
                <a:solidFill>
                  <a:srgbClr val="000000"/>
                </a:solidFill>
                <a:effectLst>
                  <a:outerShdw blurRad="38100" dist="38100" dir="2700000" algn="tl">
                    <a:srgbClr val="C0C0C0"/>
                  </a:outerShdw>
                </a:effectLst>
                <a:latin typeface="Impact" pitchFamily="34" charset="0"/>
                <a:cs typeface="+mn-cs"/>
              </a:rPr>
              <a:t>Create Their Experience</a:t>
            </a:r>
          </a:p>
          <a:p>
            <a:pPr marL="517525" indent="-517525" algn="ctr" eaLnBrk="0" hangingPunct="0">
              <a:lnSpc>
                <a:spcPct val="50000"/>
              </a:lnSpc>
              <a:spcBef>
                <a:spcPct val="5000"/>
              </a:spcBef>
              <a:spcAft>
                <a:spcPct val="5000"/>
              </a:spcAft>
              <a:defRPr/>
            </a:pPr>
            <a:endParaRPr lang="en-US" sz="3200" dirty="0">
              <a:solidFill>
                <a:srgbClr val="000000"/>
              </a:solidFill>
              <a:effectLst>
                <a:outerShdw blurRad="38100" dist="38100" dir="2700000" algn="tl">
                  <a:srgbClr val="C0C0C0"/>
                </a:outerShdw>
              </a:effectLst>
              <a:latin typeface="Impact" pitchFamily="34" charset="0"/>
              <a:cs typeface="+mn-cs"/>
            </a:endParaRPr>
          </a:p>
          <a:p>
            <a:pPr marL="517525" indent="-517525" algn="ctr" eaLnBrk="0" hangingPunct="0">
              <a:lnSpc>
                <a:spcPct val="80000"/>
              </a:lnSpc>
              <a:spcBef>
                <a:spcPct val="5000"/>
              </a:spcBef>
              <a:spcAft>
                <a:spcPct val="5000"/>
              </a:spcAft>
              <a:defRPr/>
            </a:pPr>
            <a:r>
              <a:rPr lang="en-US" sz="6000" dirty="0">
                <a:solidFill>
                  <a:srgbClr val="FF0000"/>
                </a:solidFill>
                <a:effectLst>
                  <a:outerShdw blurRad="38100" dist="38100" dir="2700000" algn="tl">
                    <a:srgbClr val="C0C0C0"/>
                  </a:outerShdw>
                </a:effectLst>
                <a:latin typeface="Impact" pitchFamily="34" charset="0"/>
                <a:cs typeface="+mn-cs"/>
              </a:rPr>
              <a:t>Principle Three</a:t>
            </a:r>
          </a:p>
          <a:p>
            <a:pPr marL="517525" indent="-517525" algn="ctr" eaLnBrk="0" hangingPunct="0">
              <a:lnSpc>
                <a:spcPct val="80000"/>
              </a:lnSpc>
              <a:spcBef>
                <a:spcPct val="5000"/>
              </a:spcBef>
              <a:spcAft>
                <a:spcPct val="5000"/>
              </a:spcAft>
              <a:defRPr/>
            </a:pPr>
            <a:r>
              <a:rPr lang="en-US" sz="6600" dirty="0">
                <a:solidFill>
                  <a:srgbClr val="000000"/>
                </a:solidFill>
                <a:effectLst>
                  <a:outerShdw blurRad="38100" dist="38100" dir="2700000" algn="tl">
                    <a:srgbClr val="C0C0C0"/>
                  </a:outerShdw>
                </a:effectLst>
                <a:latin typeface="Impact" pitchFamily="34" charset="0"/>
                <a:cs typeface="+mn-cs"/>
              </a:rPr>
              <a:t>Be the Difference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4706">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4706">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470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06"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Text Box 2"/>
          <p:cNvSpPr txBox="1">
            <a:spLocks noChangeArrowheads="1"/>
          </p:cNvSpPr>
          <p:nvPr/>
        </p:nvSpPr>
        <p:spPr bwMode="auto">
          <a:xfrm>
            <a:off x="0" y="457200"/>
            <a:ext cx="9144000" cy="4827588"/>
          </a:xfrm>
          <a:prstGeom prst="rect">
            <a:avLst/>
          </a:prstGeom>
          <a:noFill/>
          <a:ln w="9525">
            <a:noFill/>
            <a:miter lim="800000"/>
            <a:headEnd/>
            <a:tailEnd/>
          </a:ln>
          <a:effectLst/>
        </p:spPr>
        <p:txBody>
          <a:bodyPr>
            <a:spAutoFit/>
          </a:bodyPr>
          <a:lstStyle/>
          <a:p>
            <a:pPr marL="517525" indent="-517525" algn="ctr" eaLnBrk="0" hangingPunct="0">
              <a:lnSpc>
                <a:spcPct val="80000"/>
              </a:lnSpc>
              <a:spcBef>
                <a:spcPct val="5000"/>
              </a:spcBef>
              <a:spcAft>
                <a:spcPct val="5000"/>
              </a:spcAft>
              <a:defRPr/>
            </a:pPr>
            <a:r>
              <a:rPr lang="en-US" sz="8800" dirty="0">
                <a:solidFill>
                  <a:srgbClr val="FF0000"/>
                </a:solidFill>
                <a:effectLst>
                  <a:outerShdw blurRad="38100" dist="38100" dir="2700000" algn="tl">
                    <a:srgbClr val="C0C0C0"/>
                  </a:outerShdw>
                </a:effectLst>
                <a:latin typeface="Impact" pitchFamily="34" charset="0"/>
                <a:cs typeface="+mn-cs"/>
              </a:rPr>
              <a:t>Principle One</a:t>
            </a:r>
          </a:p>
          <a:p>
            <a:pPr marL="517525" indent="-517525" algn="ctr" eaLnBrk="0" hangingPunct="0">
              <a:lnSpc>
                <a:spcPct val="80000"/>
              </a:lnSpc>
              <a:spcBef>
                <a:spcPct val="5000"/>
              </a:spcBef>
              <a:spcAft>
                <a:spcPct val="5000"/>
              </a:spcAft>
              <a:defRPr/>
            </a:pPr>
            <a:endParaRPr lang="en-US" sz="4800" dirty="0">
              <a:solidFill>
                <a:srgbClr val="FF0000"/>
              </a:solidFill>
              <a:effectLst>
                <a:outerShdw blurRad="38100" dist="38100" dir="2700000" algn="tl">
                  <a:srgbClr val="C0C0C0"/>
                </a:outerShdw>
              </a:effectLst>
              <a:latin typeface="Impact" pitchFamily="34" charset="0"/>
              <a:cs typeface="+mn-cs"/>
            </a:endParaRPr>
          </a:p>
          <a:p>
            <a:pPr algn="ctr" eaLnBrk="0" hangingPunct="0">
              <a:lnSpc>
                <a:spcPct val="80000"/>
              </a:lnSpc>
              <a:spcBef>
                <a:spcPct val="5000"/>
              </a:spcBef>
              <a:spcAft>
                <a:spcPct val="5000"/>
              </a:spcAft>
              <a:defRPr/>
            </a:pPr>
            <a:r>
              <a:rPr lang="en-US" sz="11500" dirty="0">
                <a:solidFill>
                  <a:srgbClr val="000000"/>
                </a:solidFill>
                <a:effectLst>
                  <a:outerShdw blurRad="38100" dist="38100" dir="2700000" algn="tl">
                    <a:srgbClr val="C0C0C0"/>
                  </a:outerShdw>
                </a:effectLst>
                <a:latin typeface="Impact" pitchFamily="34" charset="0"/>
                <a:cs typeface="+mn-cs"/>
              </a:rPr>
              <a:t>Be Your Customer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Text Box 2"/>
          <p:cNvSpPr txBox="1">
            <a:spLocks noChangeArrowheads="1"/>
          </p:cNvSpPr>
          <p:nvPr/>
        </p:nvSpPr>
        <p:spPr bwMode="auto">
          <a:xfrm>
            <a:off x="0" y="1143000"/>
            <a:ext cx="9144000" cy="4483100"/>
          </a:xfrm>
          <a:prstGeom prst="rect">
            <a:avLst/>
          </a:prstGeom>
          <a:noFill/>
          <a:ln w="9525">
            <a:noFill/>
            <a:miter lim="800000"/>
            <a:headEnd/>
            <a:tailEnd/>
          </a:ln>
          <a:effectLst/>
        </p:spPr>
        <p:txBody>
          <a:bodyPr>
            <a:spAutoFit/>
          </a:bodyPr>
          <a:lstStyle/>
          <a:p>
            <a:pPr algn="ctr" eaLnBrk="0" hangingPunct="0">
              <a:lnSpc>
                <a:spcPct val="120000"/>
              </a:lnSpc>
              <a:defRPr/>
            </a:pPr>
            <a:r>
              <a:rPr lang="en-US" altLang="en-US" sz="8000" dirty="0">
                <a:effectLst>
                  <a:outerShdw blurRad="38100" dist="38100" dir="2700000" algn="tl">
                    <a:srgbClr val="C0C0C0"/>
                  </a:outerShdw>
                </a:effectLst>
                <a:latin typeface="Impact" pitchFamily="34" charset="0"/>
                <a:cs typeface="Arial" charset="0"/>
              </a:rPr>
              <a:t>Image is Everything.</a:t>
            </a:r>
          </a:p>
          <a:p>
            <a:pPr algn="ctr" eaLnBrk="0" hangingPunct="0">
              <a:lnSpc>
                <a:spcPct val="120000"/>
              </a:lnSpc>
              <a:defRPr/>
            </a:pPr>
            <a:r>
              <a:rPr lang="en-US" altLang="en-US" sz="8000" dirty="0">
                <a:effectLst>
                  <a:outerShdw blurRad="38100" dist="38100" dir="2700000" algn="tl">
                    <a:srgbClr val="C0C0C0"/>
                  </a:outerShdw>
                </a:effectLst>
                <a:latin typeface="Impact" pitchFamily="34" charset="0"/>
                <a:cs typeface="Arial" charset="0"/>
              </a:rPr>
              <a:t>Feelings are facts.</a:t>
            </a:r>
          </a:p>
          <a:p>
            <a:pPr algn="ctr" eaLnBrk="0" hangingPunct="0">
              <a:lnSpc>
                <a:spcPct val="120000"/>
              </a:lnSpc>
              <a:defRPr/>
            </a:pPr>
            <a:r>
              <a:rPr lang="en-US" altLang="en-US" sz="8000" dirty="0">
                <a:solidFill>
                  <a:srgbClr val="FF0000"/>
                </a:solidFill>
                <a:effectLst>
                  <a:outerShdw blurRad="38100" dist="38100" dir="2700000" algn="tl">
                    <a:srgbClr val="C0C0C0"/>
                  </a:outerShdw>
                </a:effectLst>
                <a:latin typeface="Impact" pitchFamily="34" charset="0"/>
                <a:cs typeface="Arial" charset="0"/>
              </a:rPr>
              <a:t>Perception</a:t>
            </a:r>
            <a:r>
              <a:rPr lang="en-US" altLang="en-US" sz="8000" dirty="0">
                <a:effectLst>
                  <a:outerShdw blurRad="38100" dist="38100" dir="2700000" algn="tl">
                    <a:srgbClr val="C0C0C0"/>
                  </a:outerShdw>
                </a:effectLst>
                <a:latin typeface="Impact" pitchFamily="34" charset="0"/>
                <a:cs typeface="Arial" charset="0"/>
              </a:rPr>
              <a:t> is reality.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p:cNvSpPr txBox="1">
            <a:spLocks noChangeArrowheads="1"/>
          </p:cNvSpPr>
          <p:nvPr/>
        </p:nvSpPr>
        <p:spPr bwMode="auto">
          <a:xfrm>
            <a:off x="0" y="2286000"/>
            <a:ext cx="9144000" cy="185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eaLnBrk="1" hangingPunct="1">
              <a:lnSpc>
                <a:spcPct val="110000"/>
              </a:lnSpc>
            </a:pPr>
            <a:r>
              <a:rPr lang="en-US" altLang="en-US" sz="11500" dirty="0">
                <a:solidFill>
                  <a:srgbClr val="000000"/>
                </a:solidFill>
                <a:latin typeface="Impact" panose="020B0806030902050204" pitchFamily="34" charset="0"/>
              </a:rPr>
              <a:t>County Fair</a:t>
            </a:r>
          </a:p>
        </p:txBody>
      </p:sp>
    </p:spTree>
    <p:custDataLst>
      <p:tags r:id="rId1"/>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1" descr="toil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47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legacy-cdn.smosh.com/smosh-pit/082010/17-CARN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6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2"/>
          <p:cNvSpPr txBox="1">
            <a:spLocks noChangeArrowheads="1"/>
          </p:cNvSpPr>
          <p:nvPr/>
        </p:nvSpPr>
        <p:spPr bwMode="auto">
          <a:xfrm>
            <a:off x="0" y="990600"/>
            <a:ext cx="9144000" cy="4343400"/>
          </a:xfrm>
          <a:prstGeom prst="rect">
            <a:avLst/>
          </a:prstGeom>
          <a:noFill/>
          <a:ln w="9525">
            <a:noFill/>
            <a:miter lim="800000"/>
            <a:headEnd/>
            <a:tailEnd/>
          </a:ln>
        </p:spPr>
        <p:txBody>
          <a:bodyPr>
            <a:spAutoFit/>
          </a:bodyPr>
          <a:lstStyle/>
          <a:p>
            <a:pPr algn="ctr">
              <a:lnSpc>
                <a:spcPct val="110000"/>
              </a:lnSpc>
              <a:defRPr/>
            </a:pPr>
            <a:r>
              <a:rPr lang="en-US" altLang="en-US" sz="88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County Fair</a:t>
            </a:r>
          </a:p>
          <a:p>
            <a:pPr algn="ctr">
              <a:lnSpc>
                <a:spcPct val="130000"/>
              </a:lnSpc>
              <a:defRPr/>
            </a:pPr>
            <a:r>
              <a:rPr lang="en-US" altLang="en-US" sz="138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Disney</a:t>
            </a:r>
            <a:endParaRPr lang="en-US" altLang="en-US" sz="115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endParaRPr>
          </a:p>
        </p:txBody>
      </p:sp>
    </p:spTree>
    <p:custDataLst>
      <p:tags r:id="rId1"/>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funindisneyworld.com/images/2008/11/disney-world-minnie-mickey-bush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3"/>
            <a:ext cx="10514013"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disunplugged.com/wp-content/uploads/2009/06/img_464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121920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5363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travelblog.viator.com/wp-content/uploads/2010/01/disney-orlan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0"/>
            <a:ext cx="9969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6" descr="http://3.bp.blogspot.com/-U53-fcN8Ztc/TWc8P9CSZFI/AAAAAAAAIQM/byNwqm5HWz8/s1600/DSC_34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106613"/>
            <a:ext cx="13487400" cy="896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ChangeArrowheads="1"/>
          </p:cNvSpPr>
          <p:nvPr/>
        </p:nvSpPr>
        <p:spPr bwMode="auto">
          <a:xfrm>
            <a:off x="76200" y="76200"/>
            <a:ext cx="9144000" cy="990600"/>
          </a:xfrm>
          <a:prstGeom prst="rect">
            <a:avLst/>
          </a:prstGeom>
          <a:noFill/>
          <a:ln w="9525">
            <a:noFill/>
            <a:miter lim="800000"/>
            <a:headEnd/>
            <a:tailEnd/>
          </a:ln>
          <a:effectLst/>
        </p:spPr>
        <p:txBody>
          <a:bodyPr anchor="ctr"/>
          <a:lstStyle/>
          <a:p>
            <a:pPr>
              <a:defRPr/>
            </a:pPr>
            <a:endParaRPr lang="en-US" sz="3700" dirty="0">
              <a:solidFill>
                <a:srgbClr val="FFFFFF"/>
              </a:solidFill>
              <a:effectLst>
                <a:outerShdw blurRad="38100" dist="38100" dir="2700000" algn="tl">
                  <a:srgbClr val="C0C0C0"/>
                </a:outerShdw>
              </a:effectLst>
              <a:latin typeface="Impact" pitchFamily="34" charset="0"/>
              <a:cs typeface="Arial" charset="0"/>
            </a:endParaRPr>
          </a:p>
        </p:txBody>
      </p:sp>
      <p:sp>
        <p:nvSpPr>
          <p:cNvPr id="90115" name="Rectangle 6"/>
          <p:cNvSpPr>
            <a:spLocks noChangeArrowheads="1"/>
          </p:cNvSpPr>
          <p:nvPr/>
        </p:nvSpPr>
        <p:spPr bwMode="auto">
          <a:xfrm>
            <a:off x="5948363" y="5384800"/>
            <a:ext cx="24860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nSpc>
                <a:spcPct val="80000"/>
              </a:lnSpc>
            </a:pPr>
            <a:r>
              <a:rPr lang="en-GB" altLang="en-US" sz="1200" i="1" dirty="0">
                <a:solidFill>
                  <a:srgbClr val="FFFFFF"/>
                </a:solidFill>
                <a:latin typeface="Impact" panose="020B0806030902050204" pitchFamily="34" charset="0"/>
              </a:rPr>
              <a:t>Source: Ken Irons, Market Leader</a:t>
            </a:r>
          </a:p>
        </p:txBody>
      </p:sp>
      <p:sp>
        <p:nvSpPr>
          <p:cNvPr id="832519" name="Text Box 7"/>
          <p:cNvSpPr txBox="1">
            <a:spLocks noChangeArrowheads="1"/>
          </p:cNvSpPr>
          <p:nvPr/>
        </p:nvSpPr>
        <p:spPr bwMode="auto">
          <a:xfrm>
            <a:off x="304800" y="838200"/>
            <a:ext cx="5807075" cy="5029200"/>
          </a:xfrm>
          <a:prstGeom prst="rect">
            <a:avLst/>
          </a:prstGeom>
          <a:noFill/>
          <a:ln w="9525">
            <a:noFill/>
            <a:miter lim="800000"/>
            <a:headEnd/>
            <a:tailEnd/>
          </a:ln>
          <a:effectLst/>
        </p:spPr>
        <p:txBody>
          <a:bodyPr>
            <a:spAutoFit/>
          </a:bodyPr>
          <a:lstStyle/>
          <a:p>
            <a:pPr marL="685800" indent="-685800" eaLnBrk="0" hangingPunct="0">
              <a:lnSpc>
                <a:spcPct val="90000"/>
              </a:lnSpc>
              <a:buFontTx/>
              <a:buAutoNum type="arabicPeriod"/>
              <a:defRPr/>
            </a:pPr>
            <a:r>
              <a:rPr lang="en-US" sz="7200" dirty="0">
                <a:effectLst>
                  <a:outerShdw blurRad="38100" dist="38100" dir="2700000" algn="tl">
                    <a:srgbClr val="C0C0C0"/>
                  </a:outerShdw>
                </a:effectLst>
                <a:latin typeface="Impact" pitchFamily="34" charset="0"/>
                <a:cs typeface="Arial" charset="0"/>
              </a:rPr>
              <a:t>Cost</a:t>
            </a:r>
          </a:p>
          <a:p>
            <a:pPr marL="685800" indent="-685800" eaLnBrk="0" hangingPunct="0">
              <a:lnSpc>
                <a:spcPct val="90000"/>
              </a:lnSpc>
              <a:buFontTx/>
              <a:buAutoNum type="arabicPeriod"/>
              <a:defRPr/>
            </a:pPr>
            <a:endParaRPr lang="en-US" sz="7200" dirty="0">
              <a:effectLst>
                <a:outerShdw blurRad="38100" dist="38100" dir="2700000" algn="tl">
                  <a:srgbClr val="C0C0C0"/>
                </a:outerShdw>
              </a:effectLst>
              <a:latin typeface="Impact" pitchFamily="34" charset="0"/>
              <a:cs typeface="Arial" charset="0"/>
            </a:endParaRPr>
          </a:p>
          <a:p>
            <a:pPr marL="685800" indent="-685800" eaLnBrk="0" hangingPunct="0">
              <a:lnSpc>
                <a:spcPct val="90000"/>
              </a:lnSpc>
              <a:buFontTx/>
              <a:buAutoNum type="arabicPeriod"/>
              <a:defRPr/>
            </a:pPr>
            <a:r>
              <a:rPr lang="en-US" sz="7200" dirty="0">
                <a:effectLst>
                  <a:outerShdw blurRad="38100" dist="38100" dir="2700000" algn="tl">
                    <a:srgbClr val="C0C0C0"/>
                  </a:outerShdw>
                </a:effectLst>
                <a:latin typeface="Impact" pitchFamily="34" charset="0"/>
                <a:cs typeface="Arial" charset="0"/>
              </a:rPr>
              <a:t>Location</a:t>
            </a:r>
          </a:p>
          <a:p>
            <a:pPr marL="685800" indent="-685800" eaLnBrk="0" hangingPunct="0">
              <a:lnSpc>
                <a:spcPct val="90000"/>
              </a:lnSpc>
              <a:buFontTx/>
              <a:buAutoNum type="arabicPeriod"/>
              <a:defRPr/>
            </a:pPr>
            <a:endParaRPr lang="en-US" sz="7200" dirty="0">
              <a:effectLst>
                <a:outerShdw blurRad="38100" dist="38100" dir="2700000" algn="tl">
                  <a:srgbClr val="C0C0C0"/>
                </a:outerShdw>
              </a:effectLst>
              <a:latin typeface="Impact" pitchFamily="34" charset="0"/>
              <a:cs typeface="Arial" charset="0"/>
            </a:endParaRPr>
          </a:p>
          <a:p>
            <a:pPr marL="685800" indent="-685800" eaLnBrk="0" hangingPunct="0">
              <a:lnSpc>
                <a:spcPct val="90000"/>
              </a:lnSpc>
              <a:buFontTx/>
              <a:buAutoNum type="arabicPeriod"/>
              <a:defRPr/>
            </a:pPr>
            <a:r>
              <a:rPr lang="en-US" sz="7200" dirty="0">
                <a:effectLst>
                  <a:outerShdw blurRad="38100" dist="38100" dir="2700000" algn="tl">
                    <a:srgbClr val="C0C0C0"/>
                  </a:outerShdw>
                </a:effectLst>
                <a:latin typeface="Impact" pitchFamily="34" charset="0"/>
                <a:cs typeface="Arial" charset="0"/>
              </a:rPr>
              <a:t>Reputation</a:t>
            </a:r>
          </a:p>
        </p:txBody>
      </p:sp>
      <p:grpSp>
        <p:nvGrpSpPr>
          <p:cNvPr id="2" name="Group 3"/>
          <p:cNvGrpSpPr>
            <a:grpSpLocks/>
          </p:cNvGrpSpPr>
          <p:nvPr/>
        </p:nvGrpSpPr>
        <p:grpSpPr bwMode="auto">
          <a:xfrm>
            <a:off x="5334000" y="533400"/>
            <a:ext cx="3657600" cy="5299075"/>
            <a:chOff x="3792" y="384"/>
            <a:chExt cx="1632" cy="2740"/>
          </a:xfrm>
        </p:grpSpPr>
        <p:sp>
          <p:nvSpPr>
            <p:cNvPr id="9" name="AutoShape 4"/>
            <p:cNvSpPr>
              <a:spLocks noChangeArrowheads="1"/>
            </p:cNvSpPr>
            <p:nvPr/>
          </p:nvSpPr>
          <p:spPr bwMode="auto">
            <a:xfrm>
              <a:off x="3792" y="384"/>
              <a:ext cx="1632" cy="601"/>
            </a:xfrm>
            <a:prstGeom prst="bevel">
              <a:avLst>
                <a:gd name="adj" fmla="val 8889"/>
              </a:avLst>
            </a:prstGeom>
            <a:solidFill>
              <a:srgbClr val="FFCC00"/>
            </a:solidFill>
            <a:ln w="9525">
              <a:noFill/>
              <a:miter lim="800000"/>
              <a:headEnd/>
              <a:tailEnd/>
            </a:ln>
          </p:spPr>
          <p:txBody>
            <a:bodyPr wrap="none" anchor="ctr"/>
            <a:lstStyle/>
            <a:p>
              <a:pPr algn="ctr">
                <a:defRPr/>
              </a:pPr>
              <a:r>
                <a:rPr lang="en-US" sz="8800" dirty="0">
                  <a:solidFill>
                    <a:srgbClr val="CC3300"/>
                  </a:solidFill>
                  <a:latin typeface="Impact" pitchFamily="34" charset="0"/>
                  <a:cs typeface="Arial" charset="0"/>
                </a:rPr>
                <a:t> </a:t>
              </a:r>
              <a:r>
                <a:rPr lang="en-US" sz="8800" dirty="0">
                  <a:solidFill>
                    <a:srgbClr val="CC3300"/>
                  </a:solidFill>
                  <a:effectLst>
                    <a:outerShdw blurRad="38100" dist="38100" dir="2700000" algn="tl">
                      <a:srgbClr val="000000"/>
                    </a:outerShdw>
                  </a:effectLst>
                  <a:latin typeface="Impact" pitchFamily="34" charset="0"/>
                  <a:cs typeface="Arial" charset="0"/>
                </a:rPr>
                <a:t>70%</a:t>
              </a:r>
            </a:p>
          </p:txBody>
        </p:sp>
        <p:sp>
          <p:nvSpPr>
            <p:cNvPr id="10" name="Rectangle 5"/>
            <p:cNvSpPr>
              <a:spLocks noChangeArrowheads="1"/>
            </p:cNvSpPr>
            <p:nvPr/>
          </p:nvSpPr>
          <p:spPr bwMode="auto">
            <a:xfrm>
              <a:off x="3825" y="1172"/>
              <a:ext cx="1531" cy="1952"/>
            </a:xfrm>
            <a:prstGeom prst="rect">
              <a:avLst/>
            </a:prstGeom>
            <a:solidFill>
              <a:srgbClr val="FFCC66"/>
            </a:solidFill>
            <a:ln w="9525">
              <a:noFill/>
              <a:miter lim="800000"/>
              <a:headEnd/>
              <a:tailEnd/>
            </a:ln>
            <a:effectLst/>
          </p:spPr>
          <p:txBody>
            <a:bodyPr lIns="71987" tIns="71987" rIns="71987" bIns="71987"/>
            <a:lstStyle/>
            <a:p>
              <a:pPr algn="ctr">
                <a:spcBef>
                  <a:spcPct val="20000"/>
                </a:spcBef>
                <a:buClr>
                  <a:schemeClr val="accent1"/>
                </a:buClr>
                <a:buSzPct val="125000"/>
                <a:buFont typeface="Times"/>
                <a:buNone/>
                <a:defRPr/>
              </a:pPr>
              <a:r>
                <a:rPr lang="en-GB" sz="3200" dirty="0">
                  <a:solidFill>
                    <a:srgbClr val="CC3300"/>
                  </a:solidFill>
                  <a:effectLst>
                    <a:outerShdw blurRad="38100" dist="38100" dir="2700000" algn="tl">
                      <a:srgbClr val="000000"/>
                    </a:outerShdw>
                  </a:effectLst>
                  <a:latin typeface="Impact" pitchFamily="34" charset="0"/>
                  <a:cs typeface="Arial" charset="0"/>
                </a:rPr>
                <a:t>…of customer </a:t>
              </a:r>
              <a:br>
                <a:rPr lang="en-GB" sz="3200" dirty="0">
                  <a:solidFill>
                    <a:srgbClr val="CC3300"/>
                  </a:solidFill>
                  <a:effectLst>
                    <a:outerShdw blurRad="38100" dist="38100" dir="2700000" algn="tl">
                      <a:srgbClr val="000000"/>
                    </a:outerShdw>
                  </a:effectLst>
                  <a:latin typeface="Impact" pitchFamily="34" charset="0"/>
                  <a:cs typeface="Arial" charset="0"/>
                </a:rPr>
              </a:br>
              <a:r>
                <a:rPr lang="en-GB" sz="3200" dirty="0">
                  <a:solidFill>
                    <a:srgbClr val="CC3300"/>
                  </a:solidFill>
                  <a:effectLst>
                    <a:outerShdw blurRad="38100" dist="38100" dir="2700000" algn="tl">
                      <a:srgbClr val="000000"/>
                    </a:outerShdw>
                  </a:effectLst>
                  <a:latin typeface="Impact" pitchFamily="34" charset="0"/>
                  <a:cs typeface="Arial" charset="0"/>
                </a:rPr>
                <a:t>brand perception </a:t>
              </a:r>
              <a:br>
                <a:rPr lang="en-GB" sz="3200" dirty="0">
                  <a:solidFill>
                    <a:srgbClr val="CC3300"/>
                  </a:solidFill>
                  <a:effectLst>
                    <a:outerShdw blurRad="38100" dist="38100" dir="2700000" algn="tl">
                      <a:srgbClr val="000000"/>
                    </a:outerShdw>
                  </a:effectLst>
                  <a:latin typeface="Impact" pitchFamily="34" charset="0"/>
                  <a:cs typeface="Arial" charset="0"/>
                </a:rPr>
              </a:br>
              <a:r>
                <a:rPr lang="en-GB" sz="3200" dirty="0">
                  <a:solidFill>
                    <a:srgbClr val="CC3300"/>
                  </a:solidFill>
                  <a:effectLst>
                    <a:outerShdw blurRad="38100" dist="38100" dir="2700000" algn="tl">
                      <a:srgbClr val="000000"/>
                    </a:outerShdw>
                  </a:effectLst>
                  <a:latin typeface="Impact" pitchFamily="34" charset="0"/>
                  <a:cs typeface="Arial" charset="0"/>
                </a:rPr>
                <a:t>is determined by experiences with</a:t>
              </a:r>
            </a:p>
            <a:p>
              <a:pPr algn="ctr">
                <a:spcBef>
                  <a:spcPct val="20000"/>
                </a:spcBef>
                <a:buClr>
                  <a:schemeClr val="accent1"/>
                </a:buClr>
                <a:buSzPct val="125000"/>
                <a:buFont typeface="Times"/>
                <a:buNone/>
                <a:defRPr/>
              </a:pPr>
              <a:r>
                <a:rPr lang="en-GB" sz="3200" dirty="0">
                  <a:solidFill>
                    <a:srgbClr val="CC3300"/>
                  </a:solidFill>
                  <a:effectLst>
                    <a:outerShdw blurRad="38100" dist="38100" dir="2700000" algn="tl">
                      <a:srgbClr val="000000"/>
                    </a:outerShdw>
                  </a:effectLst>
                  <a:latin typeface="Impact" pitchFamily="34" charset="0"/>
                  <a:cs typeface="Arial" charset="0"/>
                </a:rPr>
                <a:t> </a:t>
              </a:r>
              <a:r>
                <a:rPr lang="en-GB" sz="8800" dirty="0">
                  <a:solidFill>
                    <a:srgbClr val="CC3300"/>
                  </a:solidFill>
                  <a:effectLst>
                    <a:outerShdw blurRad="38100" dist="38100" dir="2700000" algn="tl">
                      <a:srgbClr val="000000"/>
                    </a:outerShdw>
                  </a:effectLst>
                  <a:latin typeface="Impact" pitchFamily="34" charset="0"/>
                  <a:cs typeface="Arial" charset="0"/>
                </a:rPr>
                <a:t>PEOPLE</a:t>
              </a:r>
              <a:endParaRPr lang="en-GB" sz="3200" dirty="0">
                <a:solidFill>
                  <a:srgbClr val="CC3300"/>
                </a:solidFill>
                <a:effectLst>
                  <a:outerShdw blurRad="38100" dist="38100" dir="2700000" algn="tl">
                    <a:srgbClr val="000000"/>
                  </a:outerShdw>
                </a:effectLst>
                <a:latin typeface="Impact" pitchFamily="34" charset="0"/>
                <a:cs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251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251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19"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38" name="Rectangle 2"/>
          <p:cNvSpPr>
            <a:spLocks noChangeArrowheads="1"/>
          </p:cNvSpPr>
          <p:nvPr/>
        </p:nvSpPr>
        <p:spPr bwMode="auto">
          <a:xfrm>
            <a:off x="76200" y="76200"/>
            <a:ext cx="9144000" cy="990600"/>
          </a:xfrm>
          <a:prstGeom prst="rect">
            <a:avLst/>
          </a:prstGeom>
          <a:noFill/>
          <a:ln w="9525">
            <a:noFill/>
            <a:miter lim="800000"/>
            <a:headEnd/>
            <a:tailEnd/>
          </a:ln>
          <a:effectLst/>
        </p:spPr>
        <p:txBody>
          <a:bodyPr anchor="ctr"/>
          <a:lstStyle/>
          <a:p>
            <a:pPr>
              <a:defRPr/>
            </a:pPr>
            <a:endParaRPr lang="en-US" sz="3700" dirty="0">
              <a:solidFill>
                <a:srgbClr val="FFFFFF"/>
              </a:solidFill>
              <a:effectLst>
                <a:outerShdw blurRad="38100" dist="38100" dir="2700000" algn="tl">
                  <a:srgbClr val="C0C0C0"/>
                </a:outerShdw>
              </a:effectLst>
              <a:latin typeface="Impact" pitchFamily="34" charset="0"/>
              <a:cs typeface="Arial" charset="0"/>
            </a:endParaRPr>
          </a:p>
        </p:txBody>
      </p:sp>
      <p:sp>
        <p:nvSpPr>
          <p:cNvPr id="833542" name="Text Box 6"/>
          <p:cNvSpPr txBox="1">
            <a:spLocks noChangeArrowheads="1"/>
          </p:cNvSpPr>
          <p:nvPr/>
        </p:nvSpPr>
        <p:spPr bwMode="auto">
          <a:xfrm>
            <a:off x="0" y="2743200"/>
            <a:ext cx="5121275" cy="1311275"/>
          </a:xfrm>
          <a:prstGeom prst="rect">
            <a:avLst/>
          </a:prstGeom>
          <a:noFill/>
          <a:ln w="9525">
            <a:noFill/>
            <a:miter lim="800000"/>
            <a:headEnd/>
            <a:tailEnd/>
          </a:ln>
          <a:effectLst/>
        </p:spPr>
        <p:txBody>
          <a:bodyPr>
            <a:spAutoFit/>
          </a:bodyPr>
          <a:lstStyle/>
          <a:p>
            <a:pPr algn="ctr" eaLnBrk="0" hangingPunct="0">
              <a:defRPr/>
            </a:pPr>
            <a:r>
              <a:rPr lang="en-US" sz="8000" dirty="0">
                <a:effectLst>
                  <a:outerShdw blurRad="38100" dist="38100" dir="2700000" algn="tl">
                    <a:srgbClr val="C0C0C0"/>
                  </a:outerShdw>
                </a:effectLst>
                <a:latin typeface="Impact" pitchFamily="34" charset="0"/>
                <a:cs typeface="Arial" charset="0"/>
              </a:rPr>
              <a:t>Reputation</a:t>
            </a:r>
          </a:p>
        </p:txBody>
      </p:sp>
      <p:grpSp>
        <p:nvGrpSpPr>
          <p:cNvPr id="91140" name="Group 3"/>
          <p:cNvGrpSpPr>
            <a:grpSpLocks/>
          </p:cNvGrpSpPr>
          <p:nvPr/>
        </p:nvGrpSpPr>
        <p:grpSpPr bwMode="auto">
          <a:xfrm>
            <a:off x="5334000" y="533400"/>
            <a:ext cx="3657600" cy="5299075"/>
            <a:chOff x="3792" y="384"/>
            <a:chExt cx="1632" cy="2740"/>
          </a:xfrm>
        </p:grpSpPr>
        <p:sp>
          <p:nvSpPr>
            <p:cNvPr id="8" name="AutoShape 4"/>
            <p:cNvSpPr>
              <a:spLocks noChangeArrowheads="1"/>
            </p:cNvSpPr>
            <p:nvPr/>
          </p:nvSpPr>
          <p:spPr bwMode="auto">
            <a:xfrm>
              <a:off x="3792" y="384"/>
              <a:ext cx="1632" cy="601"/>
            </a:xfrm>
            <a:prstGeom prst="bevel">
              <a:avLst>
                <a:gd name="adj" fmla="val 8889"/>
              </a:avLst>
            </a:prstGeom>
            <a:solidFill>
              <a:srgbClr val="FFCC00"/>
            </a:solidFill>
            <a:ln w="9525">
              <a:noFill/>
              <a:miter lim="800000"/>
              <a:headEnd/>
              <a:tailEnd/>
            </a:ln>
          </p:spPr>
          <p:txBody>
            <a:bodyPr wrap="none" anchor="ctr"/>
            <a:lstStyle/>
            <a:p>
              <a:pPr algn="ctr">
                <a:defRPr/>
              </a:pPr>
              <a:r>
                <a:rPr lang="en-US" sz="8800" dirty="0">
                  <a:solidFill>
                    <a:srgbClr val="CC3300"/>
                  </a:solidFill>
                  <a:latin typeface="Impact" pitchFamily="34" charset="0"/>
                  <a:cs typeface="Arial" charset="0"/>
                </a:rPr>
                <a:t> </a:t>
              </a:r>
              <a:r>
                <a:rPr lang="en-US" sz="8800" dirty="0">
                  <a:solidFill>
                    <a:srgbClr val="CC3300"/>
                  </a:solidFill>
                  <a:effectLst>
                    <a:outerShdw blurRad="38100" dist="38100" dir="2700000" algn="tl">
                      <a:srgbClr val="000000"/>
                    </a:outerShdw>
                  </a:effectLst>
                  <a:latin typeface="Impact" pitchFamily="34" charset="0"/>
                  <a:cs typeface="Arial" charset="0"/>
                </a:rPr>
                <a:t>70%</a:t>
              </a:r>
            </a:p>
          </p:txBody>
        </p:sp>
        <p:sp>
          <p:nvSpPr>
            <p:cNvPr id="9" name="Rectangle 5"/>
            <p:cNvSpPr>
              <a:spLocks noChangeArrowheads="1"/>
            </p:cNvSpPr>
            <p:nvPr/>
          </p:nvSpPr>
          <p:spPr bwMode="auto">
            <a:xfrm>
              <a:off x="3825" y="1172"/>
              <a:ext cx="1531" cy="1952"/>
            </a:xfrm>
            <a:prstGeom prst="rect">
              <a:avLst/>
            </a:prstGeom>
            <a:solidFill>
              <a:srgbClr val="FFCC66"/>
            </a:solidFill>
            <a:ln w="9525">
              <a:noFill/>
              <a:miter lim="800000"/>
              <a:headEnd/>
              <a:tailEnd/>
            </a:ln>
            <a:effectLst/>
          </p:spPr>
          <p:txBody>
            <a:bodyPr lIns="71987" tIns="71987" rIns="71987" bIns="71987"/>
            <a:lstStyle/>
            <a:p>
              <a:pPr algn="ctr">
                <a:spcBef>
                  <a:spcPct val="20000"/>
                </a:spcBef>
                <a:buClr>
                  <a:schemeClr val="accent1"/>
                </a:buClr>
                <a:buSzPct val="125000"/>
                <a:buFont typeface="Times"/>
                <a:buNone/>
                <a:defRPr/>
              </a:pPr>
              <a:r>
                <a:rPr lang="en-GB" sz="3200" dirty="0">
                  <a:solidFill>
                    <a:srgbClr val="CC3300"/>
                  </a:solidFill>
                  <a:effectLst>
                    <a:outerShdw blurRad="38100" dist="38100" dir="2700000" algn="tl">
                      <a:srgbClr val="000000"/>
                    </a:outerShdw>
                  </a:effectLst>
                  <a:latin typeface="Impact" pitchFamily="34" charset="0"/>
                  <a:cs typeface="Arial" charset="0"/>
                </a:rPr>
                <a:t>…of customer </a:t>
              </a:r>
              <a:br>
                <a:rPr lang="en-GB" sz="3200" dirty="0">
                  <a:solidFill>
                    <a:srgbClr val="CC3300"/>
                  </a:solidFill>
                  <a:effectLst>
                    <a:outerShdw blurRad="38100" dist="38100" dir="2700000" algn="tl">
                      <a:srgbClr val="000000"/>
                    </a:outerShdw>
                  </a:effectLst>
                  <a:latin typeface="Impact" pitchFamily="34" charset="0"/>
                  <a:cs typeface="Arial" charset="0"/>
                </a:rPr>
              </a:br>
              <a:r>
                <a:rPr lang="en-GB" sz="3200" dirty="0">
                  <a:solidFill>
                    <a:srgbClr val="CC3300"/>
                  </a:solidFill>
                  <a:effectLst>
                    <a:outerShdw blurRad="38100" dist="38100" dir="2700000" algn="tl">
                      <a:srgbClr val="000000"/>
                    </a:outerShdw>
                  </a:effectLst>
                  <a:latin typeface="Impact" pitchFamily="34" charset="0"/>
                  <a:cs typeface="Arial" charset="0"/>
                </a:rPr>
                <a:t>brand perception </a:t>
              </a:r>
              <a:br>
                <a:rPr lang="en-GB" sz="3200" dirty="0">
                  <a:solidFill>
                    <a:srgbClr val="CC3300"/>
                  </a:solidFill>
                  <a:effectLst>
                    <a:outerShdw blurRad="38100" dist="38100" dir="2700000" algn="tl">
                      <a:srgbClr val="000000"/>
                    </a:outerShdw>
                  </a:effectLst>
                  <a:latin typeface="Impact" pitchFamily="34" charset="0"/>
                  <a:cs typeface="Arial" charset="0"/>
                </a:rPr>
              </a:br>
              <a:r>
                <a:rPr lang="en-GB" sz="3200" dirty="0">
                  <a:solidFill>
                    <a:srgbClr val="CC3300"/>
                  </a:solidFill>
                  <a:effectLst>
                    <a:outerShdw blurRad="38100" dist="38100" dir="2700000" algn="tl">
                      <a:srgbClr val="000000"/>
                    </a:outerShdw>
                  </a:effectLst>
                  <a:latin typeface="Impact" pitchFamily="34" charset="0"/>
                  <a:cs typeface="Arial" charset="0"/>
                </a:rPr>
                <a:t>is determined by experiences with</a:t>
              </a:r>
            </a:p>
            <a:p>
              <a:pPr algn="ctr">
                <a:spcBef>
                  <a:spcPct val="20000"/>
                </a:spcBef>
                <a:buClr>
                  <a:schemeClr val="accent1"/>
                </a:buClr>
                <a:buSzPct val="125000"/>
                <a:buFont typeface="Times"/>
                <a:buNone/>
                <a:defRPr/>
              </a:pPr>
              <a:r>
                <a:rPr lang="en-GB" sz="3200" dirty="0">
                  <a:solidFill>
                    <a:srgbClr val="CC3300"/>
                  </a:solidFill>
                  <a:effectLst>
                    <a:outerShdw blurRad="38100" dist="38100" dir="2700000" algn="tl">
                      <a:srgbClr val="000000"/>
                    </a:outerShdw>
                  </a:effectLst>
                  <a:latin typeface="Impact" pitchFamily="34" charset="0"/>
                  <a:cs typeface="Arial" charset="0"/>
                </a:rPr>
                <a:t> </a:t>
              </a:r>
              <a:r>
                <a:rPr lang="en-GB" sz="8800" dirty="0">
                  <a:solidFill>
                    <a:srgbClr val="CC3300"/>
                  </a:solidFill>
                  <a:effectLst>
                    <a:outerShdw blurRad="38100" dist="38100" dir="2700000" algn="tl">
                      <a:srgbClr val="000000"/>
                    </a:outerShdw>
                  </a:effectLst>
                  <a:latin typeface="Impact" pitchFamily="34" charset="0"/>
                  <a:cs typeface="Arial" charset="0"/>
                </a:rPr>
                <a:t>PEOPLE</a:t>
              </a:r>
              <a:endParaRPr lang="en-GB" sz="3200" dirty="0">
                <a:solidFill>
                  <a:srgbClr val="CC3300"/>
                </a:solidFill>
                <a:effectLst>
                  <a:outerShdw blurRad="38100" dist="38100" dir="2700000" algn="tl">
                    <a:srgbClr val="000000"/>
                  </a:outerShdw>
                </a:effectLst>
                <a:latin typeface="Impact" pitchFamily="34" charset="0"/>
                <a:cs typeface="Arial" charset="0"/>
              </a:endParaRPr>
            </a:p>
          </p:txBody>
        </p:sp>
      </p:grpSp>
      <p:sp>
        <p:nvSpPr>
          <p:cNvPr id="2" name="Rectangle: Rounded Corners 1"/>
          <p:cNvSpPr/>
          <p:nvPr/>
        </p:nvSpPr>
        <p:spPr bwMode="auto">
          <a:xfrm>
            <a:off x="5121275" y="4191000"/>
            <a:ext cx="3870325" cy="15240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heSans M" pitchFamily="34" charset="0"/>
              <a:cs typeface="Arial" charset="0"/>
            </a:endParaRPr>
          </a:p>
        </p:txBody>
      </p:sp>
      <p:sp>
        <p:nvSpPr>
          <p:cNvPr id="6" name="Rectangle: Rounded Corners 5"/>
          <p:cNvSpPr/>
          <p:nvPr/>
        </p:nvSpPr>
        <p:spPr bwMode="auto">
          <a:xfrm>
            <a:off x="3566446" y="4376738"/>
            <a:ext cx="3352800" cy="15240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w="76200">
                <a:solidFill>
                  <a:srgbClr val="FF0000"/>
                </a:solidFill>
              </a:ln>
              <a:solidFill>
                <a:schemeClr val="tx1"/>
              </a:solidFill>
              <a:effectLst/>
              <a:latin typeface="TheSans M" pitchFamily="34" charset="0"/>
              <a:cs typeface="Arial" charset="0"/>
            </a:endParaRPr>
          </a:p>
        </p:txBody>
      </p:sp>
      <p:sp>
        <p:nvSpPr>
          <p:cNvPr id="11" name="Rectangle: Rounded Corners 10"/>
          <p:cNvSpPr/>
          <p:nvPr/>
        </p:nvSpPr>
        <p:spPr bwMode="auto">
          <a:xfrm>
            <a:off x="5294779" y="4310856"/>
            <a:ext cx="3657600" cy="1438276"/>
          </a:xfrm>
          <a:prstGeom prst="roundRect">
            <a:avLst/>
          </a:prstGeom>
          <a:noFill/>
          <a:ln w="12065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heSans M"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Text Box 2"/>
          <p:cNvSpPr txBox="1">
            <a:spLocks noChangeArrowheads="1"/>
          </p:cNvSpPr>
          <p:nvPr/>
        </p:nvSpPr>
        <p:spPr bwMode="auto">
          <a:xfrm>
            <a:off x="0" y="152400"/>
            <a:ext cx="9144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000" dirty="0">
                <a:latin typeface="+mn-lt"/>
              </a:rPr>
              <a:t>Why Customers Quit</a:t>
            </a:r>
            <a:endParaRPr lang="en-US" altLang="en-US" sz="3600" dirty="0">
              <a:latin typeface="+mn-lt"/>
            </a:endParaRPr>
          </a:p>
        </p:txBody>
      </p:sp>
      <p:sp>
        <p:nvSpPr>
          <p:cNvPr id="611331" name="Text Box 3"/>
          <p:cNvSpPr txBox="1">
            <a:spLocks noChangeArrowheads="1"/>
          </p:cNvSpPr>
          <p:nvPr/>
        </p:nvSpPr>
        <p:spPr bwMode="auto">
          <a:xfrm>
            <a:off x="0" y="838200"/>
            <a:ext cx="914400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200" dirty="0">
                <a:latin typeface="+mn-lt"/>
              </a:rPr>
              <a:t>68%</a:t>
            </a:r>
            <a:endParaRPr lang="en-US" altLang="en-US" sz="5400" dirty="0">
              <a:latin typeface="+mn-lt"/>
            </a:endParaRPr>
          </a:p>
          <a:p>
            <a:pPr algn="ctr">
              <a:lnSpc>
                <a:spcPct val="90000"/>
              </a:lnSpc>
            </a:pPr>
            <a:r>
              <a:rPr lang="en-US" altLang="en-US" sz="4400" dirty="0">
                <a:latin typeface="+mn-lt"/>
              </a:rPr>
              <a:t>Quit because of an </a:t>
            </a:r>
          </a:p>
          <a:p>
            <a:pPr algn="ctr">
              <a:lnSpc>
                <a:spcPct val="90000"/>
              </a:lnSpc>
            </a:pPr>
            <a:r>
              <a:rPr lang="en-US" altLang="en-US" sz="4400" dirty="0">
                <a:latin typeface="+mn-lt"/>
              </a:rPr>
              <a:t>attitude of </a:t>
            </a:r>
            <a:r>
              <a:rPr lang="en-US" altLang="en-US" sz="4400" dirty="0">
                <a:solidFill>
                  <a:srgbClr val="FF0000"/>
                </a:solidFill>
                <a:latin typeface="+mn-lt"/>
              </a:rPr>
              <a:t>indifference</a:t>
            </a:r>
            <a:r>
              <a:rPr lang="en-US" altLang="en-US" sz="4400" dirty="0">
                <a:latin typeface="+mn-lt"/>
              </a:rPr>
              <a:t> </a:t>
            </a:r>
          </a:p>
          <a:p>
            <a:pPr algn="ctr">
              <a:lnSpc>
                <a:spcPct val="90000"/>
              </a:lnSpc>
            </a:pPr>
            <a:r>
              <a:rPr lang="en-US" altLang="en-US" sz="4400" dirty="0">
                <a:latin typeface="+mn-lt"/>
              </a:rPr>
              <a:t>toward the customer</a:t>
            </a:r>
          </a:p>
          <a:p>
            <a:pPr algn="ctr">
              <a:lnSpc>
                <a:spcPct val="90000"/>
              </a:lnSpc>
            </a:pPr>
            <a:r>
              <a:rPr lang="en-US" altLang="en-US" sz="4400" dirty="0">
                <a:latin typeface="+mn-lt"/>
              </a:rPr>
              <a:t>by the owner, manager</a:t>
            </a:r>
          </a:p>
          <a:p>
            <a:pPr algn="ctr">
              <a:lnSpc>
                <a:spcPct val="90000"/>
              </a:lnSpc>
            </a:pPr>
            <a:r>
              <a:rPr lang="en-US" altLang="en-US" sz="4400" dirty="0">
                <a:latin typeface="+mn-lt"/>
              </a:rPr>
              <a:t>or </a:t>
            </a:r>
            <a:r>
              <a:rPr lang="en-US" altLang="en-US" sz="4400" dirty="0">
                <a:solidFill>
                  <a:srgbClr val="FF0000"/>
                </a:solidFill>
                <a:latin typeface="+mn-lt"/>
              </a:rPr>
              <a:t>some employee</a:t>
            </a:r>
            <a:r>
              <a:rPr lang="en-US" altLang="en-US" sz="4400" dirty="0">
                <a:latin typeface="+mn-lt"/>
              </a:rPr>
              <a:t>.</a:t>
            </a:r>
            <a:r>
              <a:rPr lang="en-US" altLang="en-US" sz="4000" dirty="0">
                <a:latin typeface="+mn-lt"/>
              </a:rPr>
              <a:t> </a:t>
            </a:r>
            <a:endParaRPr lang="en-US" altLang="en-US" sz="3200" dirty="0">
              <a:latin typeface="+mn-lt"/>
            </a:endParaRPr>
          </a:p>
        </p:txBody>
      </p:sp>
      <p:sp>
        <p:nvSpPr>
          <p:cNvPr id="2" name="Flowchart: Summing Junction 1"/>
          <p:cNvSpPr/>
          <p:nvPr/>
        </p:nvSpPr>
        <p:spPr bwMode="auto">
          <a:xfrm>
            <a:off x="3886200" y="4876800"/>
            <a:ext cx="612648" cy="612648"/>
          </a:xfrm>
          <a:prstGeom prst="flowChartSummingJunction">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heSans M" pitchFamily="34" charset="0"/>
              <a:cs typeface="Arial" charset="0"/>
            </a:endParaRPr>
          </a:p>
        </p:txBody>
      </p:sp>
      <p:sp>
        <p:nvSpPr>
          <p:cNvPr id="5" name="Flowchart: Summing Junction 4"/>
          <p:cNvSpPr/>
          <p:nvPr/>
        </p:nvSpPr>
        <p:spPr bwMode="auto">
          <a:xfrm>
            <a:off x="5715000" y="4914900"/>
            <a:ext cx="612648" cy="536448"/>
          </a:xfrm>
          <a:prstGeom prst="flowChartSummingJunction">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heSans M" pitchFamily="34" charset="0"/>
              <a:cs typeface="Arial" charset="0"/>
            </a:endParaRPr>
          </a:p>
        </p:txBody>
      </p:sp>
    </p:spTree>
    <p:extLst>
      <p:ext uri="{BB962C8B-B14F-4D97-AF65-F5344CB8AC3E}">
        <p14:creationId xmlns:p14="http://schemas.microsoft.com/office/powerpoint/2010/main" val="3129987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2210" name="Picture 2" descr="MacDonalds-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7620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8189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Text Box 2"/>
          <p:cNvSpPr txBox="1">
            <a:spLocks noChangeArrowheads="1"/>
          </p:cNvSpPr>
          <p:nvPr/>
        </p:nvSpPr>
        <p:spPr bwMode="auto">
          <a:xfrm>
            <a:off x="0" y="152400"/>
            <a:ext cx="9144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000" dirty="0">
                <a:latin typeface="+mn-lt"/>
              </a:rPr>
              <a:t>Why Customers Quit</a:t>
            </a:r>
            <a:endParaRPr lang="en-US" altLang="en-US" sz="3600" dirty="0">
              <a:latin typeface="+mn-lt"/>
            </a:endParaRPr>
          </a:p>
        </p:txBody>
      </p:sp>
      <p:sp>
        <p:nvSpPr>
          <p:cNvPr id="611331" name="Text Box 3"/>
          <p:cNvSpPr txBox="1">
            <a:spLocks noChangeArrowheads="1"/>
          </p:cNvSpPr>
          <p:nvPr/>
        </p:nvSpPr>
        <p:spPr bwMode="auto">
          <a:xfrm>
            <a:off x="0" y="838200"/>
            <a:ext cx="914400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4200" dirty="0">
                <a:latin typeface="+mn-lt"/>
              </a:rPr>
              <a:t>68%</a:t>
            </a:r>
            <a:endParaRPr lang="en-US" altLang="en-US" sz="5400" dirty="0">
              <a:latin typeface="+mn-lt"/>
            </a:endParaRPr>
          </a:p>
          <a:p>
            <a:pPr algn="ctr">
              <a:lnSpc>
                <a:spcPct val="90000"/>
              </a:lnSpc>
            </a:pPr>
            <a:r>
              <a:rPr lang="en-US" altLang="en-US" sz="4400" dirty="0">
                <a:latin typeface="+mn-lt"/>
              </a:rPr>
              <a:t>Quit because of an </a:t>
            </a:r>
          </a:p>
          <a:p>
            <a:pPr algn="ctr">
              <a:lnSpc>
                <a:spcPct val="90000"/>
              </a:lnSpc>
            </a:pPr>
            <a:r>
              <a:rPr lang="en-US" altLang="en-US" sz="4400" dirty="0">
                <a:latin typeface="+mn-lt"/>
              </a:rPr>
              <a:t>attitude of </a:t>
            </a:r>
            <a:r>
              <a:rPr lang="en-US" altLang="en-US" sz="4400" dirty="0">
                <a:solidFill>
                  <a:srgbClr val="FF0000"/>
                </a:solidFill>
                <a:latin typeface="+mn-lt"/>
              </a:rPr>
              <a:t>indifference</a:t>
            </a:r>
            <a:r>
              <a:rPr lang="en-US" altLang="en-US" sz="4400" dirty="0">
                <a:latin typeface="+mn-lt"/>
              </a:rPr>
              <a:t> </a:t>
            </a:r>
          </a:p>
          <a:p>
            <a:pPr algn="ctr">
              <a:lnSpc>
                <a:spcPct val="90000"/>
              </a:lnSpc>
            </a:pPr>
            <a:r>
              <a:rPr lang="en-US" altLang="en-US" sz="4400" dirty="0">
                <a:latin typeface="+mn-lt"/>
              </a:rPr>
              <a:t>toward the customer</a:t>
            </a:r>
          </a:p>
          <a:p>
            <a:pPr algn="ctr">
              <a:lnSpc>
                <a:spcPct val="90000"/>
              </a:lnSpc>
            </a:pPr>
            <a:r>
              <a:rPr lang="en-US" altLang="en-US" sz="4400" dirty="0">
                <a:latin typeface="+mn-lt"/>
              </a:rPr>
              <a:t>by the owner, manager</a:t>
            </a:r>
          </a:p>
          <a:p>
            <a:pPr algn="ctr">
              <a:lnSpc>
                <a:spcPct val="90000"/>
              </a:lnSpc>
            </a:pPr>
            <a:r>
              <a:rPr lang="en-US" altLang="en-US" sz="4400" dirty="0">
                <a:latin typeface="+mn-lt"/>
              </a:rPr>
              <a:t>or </a:t>
            </a:r>
            <a:r>
              <a:rPr lang="en-US" altLang="en-US" sz="4400" dirty="0">
                <a:solidFill>
                  <a:srgbClr val="FF0000"/>
                </a:solidFill>
                <a:latin typeface="+mn-lt"/>
              </a:rPr>
              <a:t>some employee.</a:t>
            </a:r>
            <a:r>
              <a:rPr lang="en-US" altLang="en-US" sz="4000" dirty="0">
                <a:solidFill>
                  <a:srgbClr val="FF0000"/>
                </a:solidFill>
                <a:latin typeface="+mn-lt"/>
              </a:rPr>
              <a:t> </a:t>
            </a:r>
            <a:endParaRPr lang="en-US" altLang="en-US" sz="3200" dirty="0">
              <a:solidFill>
                <a:srgbClr val="FF0000"/>
              </a:solidFill>
              <a:latin typeface="+mn-lt"/>
            </a:endParaRPr>
          </a:p>
        </p:txBody>
      </p:sp>
      <p:sp>
        <p:nvSpPr>
          <p:cNvPr id="2" name="Flowchart: Summing Junction 1"/>
          <p:cNvSpPr/>
          <p:nvPr/>
        </p:nvSpPr>
        <p:spPr bwMode="auto">
          <a:xfrm>
            <a:off x="3886200" y="4876800"/>
            <a:ext cx="612648" cy="612648"/>
          </a:xfrm>
          <a:prstGeom prst="flowChartSummingJunction">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heSans M" pitchFamily="34" charset="0"/>
              <a:cs typeface="Arial" charset="0"/>
            </a:endParaRPr>
          </a:p>
        </p:txBody>
      </p:sp>
      <p:sp>
        <p:nvSpPr>
          <p:cNvPr id="5" name="Flowchart: Summing Junction 4"/>
          <p:cNvSpPr/>
          <p:nvPr/>
        </p:nvSpPr>
        <p:spPr bwMode="auto">
          <a:xfrm>
            <a:off x="5715000" y="4914900"/>
            <a:ext cx="612648" cy="536448"/>
          </a:xfrm>
          <a:prstGeom prst="flowChartSummingJunction">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heSans M" pitchFamily="34" charset="0"/>
              <a:cs typeface="Arial" charset="0"/>
            </a:endParaRPr>
          </a:p>
        </p:txBody>
      </p:sp>
    </p:spTree>
    <p:extLst>
      <p:ext uri="{BB962C8B-B14F-4D97-AF65-F5344CB8AC3E}">
        <p14:creationId xmlns:p14="http://schemas.microsoft.com/office/powerpoint/2010/main" val="30912705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200400"/>
            <a:ext cx="9144000" cy="1143000"/>
          </a:xfrm>
        </p:spPr>
        <p:txBody>
          <a:bodyPr/>
          <a:lstStyle/>
          <a:p>
            <a:pPr>
              <a:defRPr/>
            </a:pPr>
            <a:r>
              <a:rPr lang="en-US" sz="6600" dirty="0">
                <a:solidFill>
                  <a:schemeClr val="tx1"/>
                </a:solidFill>
                <a:effectLst>
                  <a:outerShdw blurRad="38100" dist="38100" dir="2700000" algn="tl">
                    <a:srgbClr val="C0C0C0"/>
                  </a:outerShdw>
                </a:effectLst>
              </a:rPr>
              <a:t>To the student</a:t>
            </a:r>
            <a:br>
              <a:rPr lang="en-US" sz="8000" dirty="0">
                <a:solidFill>
                  <a:schemeClr val="tx1"/>
                </a:solidFill>
                <a:effectLst>
                  <a:outerShdw blurRad="38100" dist="38100" dir="2700000" algn="tl">
                    <a:srgbClr val="C0C0C0"/>
                  </a:outerShdw>
                </a:effectLst>
              </a:rPr>
            </a:br>
            <a:r>
              <a:rPr lang="en-US" sz="8800" dirty="0">
                <a:solidFill>
                  <a:schemeClr val="tx1"/>
                </a:solidFill>
                <a:effectLst>
                  <a:outerShdw blurRad="38100" dist="38100" dir="2700000" algn="tl">
                    <a:srgbClr val="C0C0C0"/>
                  </a:outerShdw>
                </a:effectLst>
              </a:rPr>
              <a:t>You are</a:t>
            </a:r>
            <a:br>
              <a:rPr lang="en-US" sz="8800" dirty="0">
                <a:solidFill>
                  <a:schemeClr val="tx1"/>
                </a:solidFill>
                <a:effectLst>
                  <a:outerShdw blurRad="38100" dist="38100" dir="2700000" algn="tl">
                    <a:srgbClr val="C0C0C0"/>
                  </a:outerShdw>
                </a:effectLst>
              </a:rPr>
            </a:br>
            <a:r>
              <a:rPr lang="en-US" sz="9600" dirty="0">
                <a:solidFill>
                  <a:srgbClr val="FF0000"/>
                </a:solidFill>
                <a:effectLst>
                  <a:outerShdw blurRad="38100" dist="38100" dir="2700000" algn="tl">
                    <a:srgbClr val="C0C0C0"/>
                  </a:outerShdw>
                </a:effectLst>
              </a:rPr>
              <a:t>your Community College</a:t>
            </a:r>
            <a:br>
              <a:rPr lang="en-US" sz="11700" dirty="0">
                <a:solidFill>
                  <a:schemeClr val="tx1"/>
                </a:solidFill>
                <a:effectLst>
                  <a:outerShdw blurRad="38100" dist="38100" dir="2700000" algn="tl">
                    <a:srgbClr val="C0C0C0"/>
                  </a:outerShdw>
                </a:effectLst>
              </a:rPr>
            </a:br>
            <a:endParaRPr lang="en-US" sz="8800" dirty="0">
              <a:solidFill>
                <a:schemeClr val="tx1"/>
              </a:solidFill>
              <a:effectLst>
                <a:outerShdw blurRad="38100" dist="38100" dir="2700000" algn="tl">
                  <a:srgbClr val="C0C0C0"/>
                </a:outerShdw>
              </a:effectLs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50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373868"/>
            <a:ext cx="3339668" cy="5484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
        <p:nvSpPr>
          <p:cNvPr id="123907" name="Text Box 2"/>
          <p:cNvSpPr txBox="1">
            <a:spLocks noChangeArrowheads="1"/>
          </p:cNvSpPr>
          <p:nvPr/>
        </p:nvSpPr>
        <p:spPr bwMode="auto">
          <a:xfrm>
            <a:off x="146050" y="1395639"/>
            <a:ext cx="3130550" cy="5016758"/>
          </a:xfrm>
          <a:prstGeom prst="rect">
            <a:avLst/>
          </a:prstGeom>
          <a:noFill/>
          <a:ln w="9525">
            <a:noFill/>
            <a:miter lim="800000"/>
            <a:headEnd/>
            <a:tailEnd/>
          </a:ln>
        </p:spPr>
        <p:txBody>
          <a:bodyPr>
            <a:spAutoFit/>
          </a:bodyPr>
          <a:lstStyle/>
          <a:p>
            <a:pPr algn="ctr" eaLnBrk="0" hangingPunct="0">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Your</a:t>
            </a:r>
          </a:p>
          <a:p>
            <a:pPr algn="ctr" eaLnBrk="0" hangingPunct="0">
              <a:defRPr/>
            </a:pPr>
            <a:r>
              <a:rPr lang="en-US" altLang="en-US" sz="4000" dirty="0">
                <a:solidFill>
                  <a:srgbClr val="FF0000"/>
                </a:solidFill>
                <a:effectLst>
                  <a:outerShdw blurRad="38100" dist="38100" dir="2700000" algn="tl">
                    <a:srgbClr val="000000">
                      <a:alpha val="43137"/>
                    </a:srgbClr>
                  </a:outerShdw>
                </a:effectLst>
                <a:latin typeface="Impact" pitchFamily="34" charset="0"/>
                <a:cs typeface="+mn-cs"/>
              </a:rPr>
              <a:t>appearance</a:t>
            </a:r>
          </a:p>
          <a:p>
            <a:pPr algn="ctr" eaLnBrk="0" hangingPunct="0">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is the largest single factor</a:t>
            </a:r>
          </a:p>
          <a:p>
            <a:pPr algn="ctr" eaLnBrk="0" hangingPunct="0">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(57%)</a:t>
            </a:r>
          </a:p>
          <a:p>
            <a:pPr algn="ctr" eaLnBrk="0" hangingPunct="0">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that</a:t>
            </a:r>
          </a:p>
          <a:p>
            <a:pPr algn="ctr" eaLnBrk="0" hangingPunct="0">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guides that judgment.</a:t>
            </a:r>
            <a:endParaRPr lang="en-US" altLang="en-US" sz="3600" dirty="0">
              <a:solidFill>
                <a:srgbClr val="000000"/>
              </a:solidFill>
              <a:effectLst>
                <a:outerShdw blurRad="38100" dist="38100" dir="2700000" algn="tl">
                  <a:srgbClr val="000000">
                    <a:alpha val="43137"/>
                  </a:srgbClr>
                </a:outerShdw>
              </a:effectLst>
              <a:latin typeface="Impact" pitchFamily="34" charset="0"/>
              <a:cs typeface="+mn-cs"/>
            </a:endParaRPr>
          </a:p>
        </p:txBody>
      </p:sp>
      <p:sp>
        <p:nvSpPr>
          <p:cNvPr id="123910" name="Text Box 5"/>
          <p:cNvSpPr txBox="1">
            <a:spLocks noChangeArrowheads="1"/>
          </p:cNvSpPr>
          <p:nvPr/>
        </p:nvSpPr>
        <p:spPr bwMode="auto">
          <a:xfrm>
            <a:off x="0" y="152400"/>
            <a:ext cx="9144000" cy="1016000"/>
          </a:xfrm>
          <a:prstGeom prst="rect">
            <a:avLst/>
          </a:prstGeom>
          <a:noFill/>
          <a:ln w="9525">
            <a:noFill/>
            <a:miter lim="800000"/>
            <a:headEnd/>
            <a:tailEnd/>
          </a:ln>
        </p:spPr>
        <p:txBody>
          <a:bodyPr>
            <a:spAutoFit/>
          </a:bodyPr>
          <a:lstStyle/>
          <a:p>
            <a:pPr algn="ctr" eaLnBrk="0" hangingPunct="0">
              <a:defRPr/>
            </a:pPr>
            <a:r>
              <a:rPr lang="en-US" sz="6000" dirty="0">
                <a:solidFill>
                  <a:srgbClr val="000000"/>
                </a:solidFill>
                <a:effectLst>
                  <a:outerShdw blurRad="38100" dist="38100" dir="2700000" algn="tl">
                    <a:srgbClr val="000000">
                      <a:alpha val="43137"/>
                    </a:srgbClr>
                  </a:outerShdw>
                </a:effectLst>
                <a:latin typeface="Impact" pitchFamily="34" charset="0"/>
                <a:cs typeface="+mn-cs"/>
              </a:rPr>
              <a:t>You are</a:t>
            </a:r>
            <a:r>
              <a:rPr lang="en-US" sz="6000" dirty="0">
                <a:solidFill>
                  <a:srgbClr val="FF0000"/>
                </a:solidFill>
                <a:effectLst>
                  <a:outerShdw blurRad="38100" dist="38100" dir="2700000" algn="tl">
                    <a:srgbClr val="000000">
                      <a:alpha val="43137"/>
                    </a:srgbClr>
                  </a:outerShdw>
                </a:effectLst>
                <a:latin typeface="Impact" pitchFamily="34" charset="0"/>
                <a:cs typeface="+mn-cs"/>
              </a:rPr>
              <a:t> Your College</a:t>
            </a:r>
            <a:r>
              <a:rPr lang="en-US" sz="6000" dirty="0">
                <a:solidFill>
                  <a:srgbClr val="000000"/>
                </a:solidFill>
                <a:effectLst>
                  <a:outerShdw blurRad="38100" dist="38100" dir="2700000" algn="tl">
                    <a:srgbClr val="000000">
                      <a:alpha val="43137"/>
                    </a:srgbClr>
                  </a:outerShdw>
                </a:effectLst>
                <a:latin typeface="Impact" pitchFamily="34" charset="0"/>
                <a:cs typeface="+mn-cs"/>
              </a:rPr>
              <a:t>.</a:t>
            </a:r>
          </a:p>
        </p:txBody>
      </p:sp>
      <p:pic>
        <p:nvPicPr>
          <p:cNvPr id="345091" name="Picture 3"/>
          <p:cNvPicPr>
            <a:picLocks noChangeAspect="1" noChangeArrowheads="1"/>
          </p:cNvPicPr>
          <p:nvPr/>
        </p:nvPicPr>
        <p:blipFill>
          <a:blip r:embed="rId5">
            <a:lum bright="30000"/>
            <a:extLst>
              <a:ext uri="{28A0092B-C50C-407E-A947-70E740481C1C}">
                <a14:useLocalDpi xmlns:a14="http://schemas.microsoft.com/office/drawing/2010/main" val="0"/>
              </a:ext>
            </a:extLst>
          </a:blip>
          <a:srcRect/>
          <a:stretch>
            <a:fillRect/>
          </a:stretch>
        </p:blipFill>
        <p:spPr bwMode="auto">
          <a:xfrm>
            <a:off x="6108757" y="1373868"/>
            <a:ext cx="3035243" cy="5484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50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1" fill="hold" nodeType="clickEffect">
                                  <p:stCondLst>
                                    <p:cond delay="0"/>
                                  </p:stCondLst>
                                  <p:childTnLst>
                                    <p:set>
                                      <p:cBhvr>
                                        <p:cTn id="10" dur="1" fill="hold">
                                          <p:stCondLst>
                                            <p:cond delay="0"/>
                                          </p:stCondLst>
                                        </p:cTn>
                                        <p:tgtEl>
                                          <p:spTgt spid="345091"/>
                                        </p:tgtEl>
                                        <p:attrNameLst>
                                          <p:attrName>style.visibility</p:attrName>
                                        </p:attrNameLst>
                                      </p:cBhvr>
                                      <p:to>
                                        <p:strVal val="visible"/>
                                      </p:to>
                                    </p:set>
                                    <p:animEffect transition="in" filter="slide(fromTop)">
                                      <p:cBhvr>
                                        <p:cTn id="11" dur="500"/>
                                        <p:tgtEl>
                                          <p:spTgt spid="345091"/>
                                        </p:tgtEl>
                                      </p:cBhvr>
                                    </p:animEffect>
                                  </p:childTnLst>
                                  <p:subTnLst>
                                    <p:audio>
                                      <p:cMediaNode>
                                        <p:cTn display="0" masterRel="sameClick">
                                          <p:stCondLst>
                                            <p:cond evt="begin" delay="0">
                                              <p:tn val="9"/>
                                            </p:cond>
                                          </p:stCondLst>
                                          <p:endCondLst>
                                            <p:cond evt="onStopAudio" delay="0">
                                              <p:tgtEl>
                                                <p:sldTgt/>
                                              </p:tgtEl>
                                            </p:cond>
                                          </p:endCondLst>
                                        </p:cTn>
                                        <p:tgtEl>
                                          <p:sndTgt r:embed="rId3" name="Screeching Brake"/>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6"/>
          <p:cNvSpPr>
            <a:spLocks noChangeArrowheads="1"/>
          </p:cNvSpPr>
          <p:nvPr/>
        </p:nvSpPr>
        <p:spPr bwMode="auto">
          <a:xfrm>
            <a:off x="-32657" y="228600"/>
            <a:ext cx="5626486" cy="4114800"/>
          </a:xfrm>
          <a:prstGeom prst="rect">
            <a:avLst/>
          </a:prstGeom>
          <a:noFill/>
          <a:ln w="9525">
            <a:noFill/>
            <a:miter lim="800000"/>
            <a:headEnd/>
            <a:tailEnd/>
          </a:ln>
        </p:spPr>
        <p:txBody>
          <a:bodyPr/>
          <a:lstStyle/>
          <a:p>
            <a:pPr algn="ctr">
              <a:spcBef>
                <a:spcPct val="20000"/>
              </a:spcBef>
              <a:buClr>
                <a:srgbClr val="BBE0E3"/>
              </a:buClr>
              <a:buSzPct val="125000"/>
              <a:buFont typeface="Times" pitchFamily="18" charset="0"/>
              <a:buNone/>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Your appearance          should be a reflection </a:t>
            </a:r>
          </a:p>
          <a:p>
            <a:pPr algn="ctr">
              <a:spcBef>
                <a:spcPct val="20000"/>
              </a:spcBef>
              <a:buClr>
                <a:srgbClr val="BBE0E3"/>
              </a:buClr>
              <a:buSzPct val="125000"/>
              <a:buFont typeface="Times" pitchFamily="18" charset="0"/>
              <a:buNone/>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of your </a:t>
            </a:r>
            <a:r>
              <a:rPr lang="en-US" sz="5400" dirty="0">
                <a:solidFill>
                  <a:srgbClr val="FF0000"/>
                </a:solidFill>
                <a:effectLst>
                  <a:outerShdw blurRad="38100" dist="38100" dir="2700000" algn="tl">
                    <a:srgbClr val="000000">
                      <a:alpha val="43137"/>
                    </a:srgbClr>
                  </a:outerShdw>
                </a:effectLst>
                <a:latin typeface="Impact" pitchFamily="34" charset="0"/>
                <a:cs typeface="+mn-cs"/>
              </a:rPr>
              <a:t>professionalism</a:t>
            </a:r>
            <a:r>
              <a:rPr lang="en-US" sz="5400" dirty="0">
                <a:solidFill>
                  <a:srgbClr val="000000"/>
                </a:solidFill>
                <a:effectLst>
                  <a:outerShdw blurRad="38100" dist="38100" dir="2700000" algn="tl">
                    <a:srgbClr val="000000">
                      <a:alpha val="43137"/>
                    </a:srgbClr>
                  </a:outerShdw>
                </a:effectLst>
                <a:latin typeface="Impact" pitchFamily="34" charset="0"/>
                <a:cs typeface="+mn-cs"/>
              </a:rPr>
              <a:t>,    not your personal style.</a:t>
            </a:r>
          </a:p>
        </p:txBody>
      </p:sp>
      <p:pic>
        <p:nvPicPr>
          <p:cNvPr id="3" name="Picture 3" descr="DSC03979"/>
          <p:cNvPicPr>
            <a:picLocks noChangeAspect="1" noChangeArrowheads="1"/>
          </p:cNvPicPr>
          <p:nvPr/>
        </p:nvPicPr>
        <p:blipFill>
          <a:blip r:embed="rId3" cstate="print">
            <a:extLst>
              <a:ext uri="{28A0092B-C50C-407E-A947-70E740481C1C}">
                <a14:useLocalDpi xmlns:a14="http://schemas.microsoft.com/office/drawing/2010/main" val="0"/>
              </a:ext>
            </a:extLst>
          </a:blip>
          <a:srcRect l="22874" t="8156" r="22874" b="21938"/>
          <a:stretch>
            <a:fillRect/>
          </a:stretch>
        </p:blipFill>
        <p:spPr bwMode="auto">
          <a:xfrm>
            <a:off x="5593829" y="0"/>
            <a:ext cx="3983503" cy="6858000"/>
          </a:xfrm>
          <a:prstGeom prst="rect">
            <a:avLst/>
          </a:prstGeom>
          <a:noFill/>
          <a:ln w="7620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5887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Text Box 3"/>
          <p:cNvSpPr txBox="1">
            <a:spLocks noChangeArrowheads="1"/>
          </p:cNvSpPr>
          <p:nvPr/>
        </p:nvSpPr>
        <p:spPr bwMode="auto">
          <a:xfrm>
            <a:off x="-25400" y="304800"/>
            <a:ext cx="9144000" cy="979488"/>
          </a:xfrm>
          <a:prstGeom prst="rect">
            <a:avLst/>
          </a:prstGeom>
          <a:noFill/>
          <a:ln w="9525">
            <a:noFill/>
            <a:miter lim="800000"/>
            <a:headEnd/>
            <a:tailEnd/>
          </a:ln>
        </p:spPr>
        <p:txBody>
          <a:bodyPr>
            <a:spAutoFit/>
          </a:bodyPr>
          <a:lstStyle/>
          <a:p>
            <a:pPr marL="571500" indent="-571500" algn="ctr" eaLnBrk="0" hangingPunct="0">
              <a:lnSpc>
                <a:spcPct val="80000"/>
              </a:lnSpc>
              <a:defRPr/>
            </a:pPr>
            <a:r>
              <a:rPr lang="en-US" sz="7200" dirty="0">
                <a:solidFill>
                  <a:srgbClr val="000000"/>
                </a:solidFill>
                <a:effectLst>
                  <a:outerShdw blurRad="38100" dist="38100" dir="2700000" algn="tl">
                    <a:srgbClr val="000000">
                      <a:alpha val="43137"/>
                    </a:srgbClr>
                  </a:outerShdw>
                </a:effectLst>
                <a:latin typeface="Impact" pitchFamily="34" charset="0"/>
                <a:cs typeface="+mn-cs"/>
              </a:rPr>
              <a:t>Appearance</a:t>
            </a:r>
            <a:endParaRPr lang="en-US" sz="8000" i="1" dirty="0">
              <a:solidFill>
                <a:srgbClr val="000000"/>
              </a:solidFill>
              <a:effectLst>
                <a:outerShdw blurRad="38100" dist="38100" dir="2700000" algn="tl">
                  <a:srgbClr val="000000">
                    <a:alpha val="43137"/>
                  </a:srgbClr>
                </a:outerShdw>
              </a:effectLst>
              <a:latin typeface="Impact" pitchFamily="34" charset="0"/>
              <a:cs typeface="+mn-cs"/>
            </a:endParaRPr>
          </a:p>
        </p:txBody>
      </p:sp>
      <p:sp>
        <p:nvSpPr>
          <p:cNvPr id="125956" name="Text Box 4"/>
          <p:cNvSpPr txBox="1">
            <a:spLocks noChangeArrowheads="1"/>
          </p:cNvSpPr>
          <p:nvPr/>
        </p:nvSpPr>
        <p:spPr bwMode="auto">
          <a:xfrm>
            <a:off x="-25400" y="1462088"/>
            <a:ext cx="9144000" cy="4579715"/>
          </a:xfrm>
          <a:prstGeom prst="rect">
            <a:avLst/>
          </a:prstGeom>
          <a:noFill/>
          <a:ln w="9525">
            <a:noFill/>
            <a:miter lim="800000"/>
            <a:headEnd/>
            <a:tailEnd/>
          </a:ln>
        </p:spPr>
        <p:txBody>
          <a:bodyPr>
            <a:spAutoFit/>
          </a:bodyPr>
          <a:lstStyle/>
          <a:p>
            <a:pPr algn="ctr" eaLnBrk="0" hangingPunct="0">
              <a:lnSpc>
                <a:spcPct val="90000"/>
              </a:lnSpc>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Eye Contact.</a:t>
            </a:r>
          </a:p>
          <a:p>
            <a:pPr algn="ctr" eaLnBrk="0" hangingPunct="0">
              <a:lnSpc>
                <a:spcPct val="90000"/>
              </a:lnSpc>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Smile.</a:t>
            </a:r>
          </a:p>
          <a:p>
            <a:pPr algn="ctr" eaLnBrk="0" hangingPunct="0">
              <a:lnSpc>
                <a:spcPct val="90000"/>
              </a:lnSpc>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Dress for success.</a:t>
            </a:r>
          </a:p>
          <a:p>
            <a:pPr algn="ctr" eaLnBrk="0" hangingPunct="0">
              <a:lnSpc>
                <a:spcPct val="90000"/>
              </a:lnSpc>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Appropriate tone of voice.</a:t>
            </a:r>
          </a:p>
          <a:p>
            <a:pPr algn="ctr" eaLnBrk="0" hangingPunct="0">
              <a:lnSpc>
                <a:spcPct val="90000"/>
              </a:lnSpc>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Proper body language.</a:t>
            </a:r>
          </a:p>
          <a:p>
            <a:pPr algn="ctr" eaLnBrk="0" hangingPunct="0">
              <a:lnSpc>
                <a:spcPct val="90000"/>
              </a:lnSpc>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Simple manners.</a:t>
            </a:r>
            <a:endParaRPr lang="en-US" altLang="en-US" sz="5400" i="1" dirty="0">
              <a:solidFill>
                <a:srgbClr val="00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2"/>
          <p:cNvSpPr txBox="1">
            <a:spLocks noChangeArrowheads="1"/>
          </p:cNvSpPr>
          <p:nvPr/>
        </p:nvSpPr>
        <p:spPr bwMode="auto">
          <a:xfrm>
            <a:off x="0" y="381000"/>
            <a:ext cx="9144000" cy="5632450"/>
          </a:xfrm>
          <a:prstGeom prst="rect">
            <a:avLst/>
          </a:prstGeom>
          <a:noFill/>
          <a:ln w="9525">
            <a:noFill/>
            <a:miter lim="800000"/>
            <a:headEnd/>
            <a:tailEnd/>
          </a:ln>
        </p:spPr>
        <p:txBody>
          <a:bodyPr>
            <a:spAutoFit/>
          </a:bodyPr>
          <a:lstStyle/>
          <a:p>
            <a:pPr algn="ctr">
              <a:defRPr/>
            </a:pPr>
            <a:r>
              <a:rPr lang="en-US" sz="60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People buy from</a:t>
            </a:r>
          </a:p>
          <a:p>
            <a:pPr algn="ctr">
              <a:defRPr/>
            </a:pPr>
            <a:r>
              <a:rPr lang="en-US" sz="60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people they </a:t>
            </a:r>
            <a:r>
              <a:rPr lang="en-US" sz="60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know</a:t>
            </a:r>
          </a:p>
          <a:p>
            <a:pPr algn="ctr">
              <a:defRPr/>
            </a:pPr>
            <a:r>
              <a:rPr lang="en-US" sz="60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people they </a:t>
            </a:r>
            <a:r>
              <a:rPr lang="en-US" sz="60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like</a:t>
            </a:r>
          </a:p>
          <a:p>
            <a:pPr algn="ctr">
              <a:defRPr/>
            </a:pPr>
            <a:r>
              <a:rPr lang="en-US" sz="60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people they </a:t>
            </a:r>
            <a:r>
              <a:rPr lang="en-US" sz="60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trust</a:t>
            </a:r>
          </a:p>
          <a:p>
            <a:pPr algn="ctr">
              <a:defRPr/>
            </a:pPr>
            <a:r>
              <a:rPr lang="en-US" sz="6000" dirty="0">
                <a:solidFill>
                  <a:srgbClr val="000000"/>
                </a:solidFill>
                <a:effectLst>
                  <a:outerShdw blurRad="38100" dist="38100" dir="2700000" algn="tl">
                    <a:srgbClr val="000000">
                      <a:alpha val="43137"/>
                    </a:srgbClr>
                  </a:outerShdw>
                </a:effectLst>
                <a:latin typeface="Impact" pitchFamily="34" charset="0"/>
                <a:ea typeface="ＭＳ Ｐゴシック" pitchFamily="34" charset="-128"/>
              </a:rPr>
              <a:t>And people </a:t>
            </a:r>
            <a:r>
              <a:rPr lang="en-US" sz="60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who want </a:t>
            </a:r>
          </a:p>
          <a:p>
            <a:pPr algn="ctr">
              <a:defRPr/>
            </a:pPr>
            <a:r>
              <a:rPr lang="en-US" sz="60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rPr>
              <a:t>their business</a:t>
            </a:r>
            <a:endParaRPr lang="en-US" sz="5400" dirty="0">
              <a:solidFill>
                <a:srgbClr val="FF0000"/>
              </a:solidFill>
              <a:effectLst>
                <a:outerShdw blurRad="38100" dist="38100" dir="2700000" algn="tl">
                  <a:srgbClr val="000000">
                    <a:alpha val="43137"/>
                  </a:srgbClr>
                </a:outerShdw>
              </a:effectLst>
              <a:latin typeface="Impact" pitchFamily="34" charset="0"/>
              <a:ea typeface="ＭＳ Ｐゴシック" pitchFamily="34" charset="-128"/>
            </a:endParaRPr>
          </a:p>
        </p:txBody>
      </p:sp>
    </p:spTree>
    <p:custDataLst>
      <p:tags r:id="rId1"/>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40" name="Text Box 4"/>
          <p:cNvSpPr txBox="1">
            <a:spLocks noChangeArrowheads="1"/>
          </p:cNvSpPr>
          <p:nvPr/>
        </p:nvSpPr>
        <p:spPr bwMode="auto">
          <a:xfrm>
            <a:off x="0" y="1524000"/>
            <a:ext cx="9144000" cy="5009064"/>
          </a:xfrm>
          <a:prstGeom prst="rect">
            <a:avLst/>
          </a:prstGeom>
          <a:noFill/>
          <a:ln w="9525">
            <a:noFill/>
            <a:miter lim="800000"/>
            <a:headEnd/>
            <a:tailEnd/>
          </a:ln>
        </p:spPr>
        <p:txBody>
          <a:bodyPr>
            <a:spAutoFit/>
          </a:bodyPr>
          <a:lstStyle/>
          <a:p>
            <a:pPr algn="ctr" eaLnBrk="0" hangingPunct="0">
              <a:lnSpc>
                <a:spcPct val="90000"/>
              </a:lnSpc>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Eye Contact.</a:t>
            </a:r>
          </a:p>
          <a:p>
            <a:pPr algn="ctr" eaLnBrk="0" hangingPunct="0">
              <a:lnSpc>
                <a:spcPct val="90000"/>
              </a:lnSpc>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Color of their eyes.</a:t>
            </a:r>
          </a:p>
          <a:p>
            <a:pPr algn="ctr" eaLnBrk="0" hangingPunct="0">
              <a:lnSpc>
                <a:spcPct val="90000"/>
              </a:lnSpc>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Smile.</a:t>
            </a:r>
          </a:p>
          <a:p>
            <a:pPr algn="ctr" eaLnBrk="0" hangingPunct="0">
              <a:lnSpc>
                <a:spcPct val="90000"/>
              </a:lnSpc>
              <a:defRPr/>
            </a:pPr>
            <a:r>
              <a:rPr lang="en-US" altLang="en-US" sz="11500" dirty="0">
                <a:solidFill>
                  <a:srgbClr val="FF0000"/>
                </a:solidFill>
                <a:effectLst>
                  <a:outerShdw blurRad="38100" dist="38100" dir="2700000" algn="tl">
                    <a:srgbClr val="000000">
                      <a:alpha val="43137"/>
                    </a:srgbClr>
                  </a:outerShdw>
                </a:effectLst>
                <a:latin typeface="Impact" pitchFamily="34" charset="0"/>
                <a:cs typeface="+mn-cs"/>
              </a:rPr>
              <a:t>Great!!!</a:t>
            </a:r>
            <a:endParaRPr lang="en-US" altLang="en-US" sz="6000" dirty="0">
              <a:solidFill>
                <a:srgbClr val="FF0000"/>
              </a:solidFill>
              <a:effectLst>
                <a:outerShdw blurRad="38100" dist="38100" dir="2700000" algn="tl">
                  <a:srgbClr val="000000">
                    <a:alpha val="43137"/>
                  </a:srgbClr>
                </a:outerShdw>
              </a:effectLst>
              <a:latin typeface="Impact" pitchFamily="34" charset="0"/>
              <a:cs typeface="+mn-cs"/>
            </a:endParaRPr>
          </a:p>
        </p:txBody>
      </p:sp>
      <p:sp>
        <p:nvSpPr>
          <p:cNvPr id="5" name="Text Box 3"/>
          <p:cNvSpPr txBox="1">
            <a:spLocks noChangeArrowheads="1"/>
          </p:cNvSpPr>
          <p:nvPr/>
        </p:nvSpPr>
        <p:spPr bwMode="auto">
          <a:xfrm>
            <a:off x="-25400" y="304800"/>
            <a:ext cx="9144000" cy="979488"/>
          </a:xfrm>
          <a:prstGeom prst="rect">
            <a:avLst/>
          </a:prstGeom>
          <a:noFill/>
          <a:ln w="9525">
            <a:noFill/>
            <a:miter lim="800000"/>
            <a:headEnd/>
            <a:tailEnd/>
          </a:ln>
        </p:spPr>
        <p:txBody>
          <a:bodyPr>
            <a:spAutoFit/>
          </a:bodyPr>
          <a:lstStyle/>
          <a:p>
            <a:pPr marL="571500" indent="-571500" algn="ctr" eaLnBrk="0" hangingPunct="0">
              <a:lnSpc>
                <a:spcPct val="80000"/>
              </a:lnSpc>
              <a:defRPr/>
            </a:pPr>
            <a:r>
              <a:rPr lang="en-US" sz="7200" dirty="0">
                <a:solidFill>
                  <a:srgbClr val="000000"/>
                </a:solidFill>
                <a:effectLst>
                  <a:outerShdw blurRad="38100" dist="38100" dir="2700000" algn="tl">
                    <a:srgbClr val="000000">
                      <a:alpha val="43137"/>
                    </a:srgbClr>
                  </a:outerShdw>
                </a:effectLst>
                <a:latin typeface="Impact" pitchFamily="34" charset="0"/>
                <a:cs typeface="+mn-cs"/>
              </a:rPr>
              <a:t>Appearance</a:t>
            </a:r>
            <a:endParaRPr lang="en-US" sz="8000" i="1" dirty="0">
              <a:solidFill>
                <a:srgbClr val="00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594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0" grpId="0"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cstate="print">
            <a:lum bright="-20000"/>
            <a:extLst>
              <a:ext uri="{28A0092B-C50C-407E-A947-70E740481C1C}">
                <a14:useLocalDpi xmlns:a14="http://schemas.microsoft.com/office/drawing/2010/main" val="0"/>
              </a:ext>
            </a:extLst>
          </a:blip>
          <a:srcRect/>
          <a:stretch>
            <a:fillRect/>
          </a:stretch>
        </p:blipFill>
        <p:spPr bwMode="auto">
          <a:xfrm>
            <a:off x="-4230800" y="-607832"/>
            <a:ext cx="13679600" cy="822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Arrow 2"/>
          <p:cNvSpPr>
            <a:spLocks noChangeArrowheads="1"/>
          </p:cNvSpPr>
          <p:nvPr/>
        </p:nvSpPr>
        <p:spPr bwMode="auto">
          <a:xfrm>
            <a:off x="2298700" y="2209800"/>
            <a:ext cx="977900" cy="941387"/>
          </a:xfrm>
          <a:prstGeom prst="rightArrow">
            <a:avLst>
              <a:gd name="adj1" fmla="val 50000"/>
              <a:gd name="adj2" fmla="val 49996"/>
            </a:avLst>
          </a:prstGeom>
          <a:solidFill>
            <a:srgbClr val="FFFF00"/>
          </a:solidFill>
          <a:ln w="9525" algn="ctr">
            <a:noFill/>
            <a:round/>
            <a:headEnd/>
            <a:tailEnd/>
          </a:ln>
        </p:spPr>
        <p:txBody>
          <a:bodyPr/>
          <a:lstStyle/>
          <a:p>
            <a:pPr eaLnBrk="0" hangingPunct="0">
              <a:defRPr/>
            </a:pPr>
            <a:endParaRPr lang="en-US" dirty="0">
              <a:solidFill>
                <a:srgbClr val="000000"/>
              </a:solidFill>
              <a:latin typeface="Impact" panose="020B0806030902050204" pitchFamily="34"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0" y="914400"/>
            <a:ext cx="9144000" cy="4340225"/>
          </a:xfrm>
          <a:prstGeom prst="rect">
            <a:avLst/>
          </a:prstGeom>
          <a:noFill/>
          <a:ln w="9525">
            <a:noFill/>
            <a:miter lim="800000"/>
            <a:headEnd/>
            <a:tailEnd/>
          </a:ln>
        </p:spPr>
        <p:txBody>
          <a:bodyPr>
            <a:spAutoFit/>
          </a:bodyPr>
          <a:lstStyle/>
          <a:p>
            <a:pPr algn="ctr" eaLnBrk="0" hangingPunct="0">
              <a:defRPr/>
            </a:pPr>
            <a:r>
              <a:rPr lang="en-US" altLang="en-US" sz="13800" dirty="0">
                <a:solidFill>
                  <a:srgbClr val="FF0000"/>
                </a:solidFill>
                <a:effectLst>
                  <a:outerShdw blurRad="38100" dist="38100" dir="2700000" algn="tl">
                    <a:srgbClr val="000000">
                      <a:alpha val="43137"/>
                    </a:srgbClr>
                  </a:outerShdw>
                </a:effectLst>
                <a:latin typeface="Impact" pitchFamily="34" charset="0"/>
                <a:cs typeface="+mn-cs"/>
              </a:rPr>
              <a:t>Ten Five </a:t>
            </a:r>
            <a:r>
              <a:rPr lang="en-US" altLang="en-US" sz="13800" dirty="0">
                <a:solidFill>
                  <a:srgbClr val="000000"/>
                </a:solidFill>
                <a:effectLst>
                  <a:outerShdw blurRad="38100" dist="38100" dir="2700000" algn="tl">
                    <a:srgbClr val="000000">
                      <a:alpha val="43137"/>
                    </a:srgbClr>
                  </a:outerShdw>
                </a:effectLst>
                <a:latin typeface="Impact" pitchFamily="34" charset="0"/>
                <a:cs typeface="+mn-cs"/>
              </a:rPr>
              <a:t>Rule</a:t>
            </a:r>
          </a:p>
        </p:txBody>
      </p:sp>
    </p:spTree>
    <p:custDataLst>
      <p:tags r:id="rId1"/>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Text Box 3"/>
          <p:cNvSpPr txBox="1">
            <a:spLocks noChangeArrowheads="1"/>
          </p:cNvSpPr>
          <p:nvPr/>
        </p:nvSpPr>
        <p:spPr bwMode="auto">
          <a:xfrm>
            <a:off x="0" y="1463675"/>
            <a:ext cx="9144000" cy="4708525"/>
          </a:xfrm>
          <a:prstGeom prst="rect">
            <a:avLst/>
          </a:prstGeom>
          <a:noFill/>
          <a:ln w="9525">
            <a:noFill/>
            <a:miter lim="800000"/>
            <a:headEnd/>
            <a:tailEnd/>
          </a:ln>
        </p:spPr>
        <p:txBody>
          <a:bodyPr>
            <a:spAutoFit/>
          </a:bodyPr>
          <a:lstStyle/>
          <a:p>
            <a:pPr algn="ctr" eaLnBrk="0" hangingPunct="0">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Okay.</a:t>
            </a:r>
          </a:p>
          <a:p>
            <a:pPr algn="ctr" eaLnBrk="0" hangingPunct="0">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No problem.</a:t>
            </a:r>
          </a:p>
          <a:p>
            <a:pPr algn="ctr" eaLnBrk="0" hangingPunct="0">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Transfer</a:t>
            </a:r>
          </a:p>
          <a:p>
            <a:pPr algn="ctr" eaLnBrk="0" hangingPunct="0">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You’ll have to . . .           </a:t>
            </a:r>
          </a:p>
          <a:p>
            <a:pPr algn="ctr" eaLnBrk="0" hangingPunct="0">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May I help you?</a:t>
            </a:r>
            <a:endParaRPr lang="en-US" altLang="en-US" sz="4800" dirty="0">
              <a:solidFill>
                <a:srgbClr val="000000"/>
              </a:solidFill>
              <a:effectLst>
                <a:outerShdw blurRad="38100" dist="38100" dir="2700000" algn="tl">
                  <a:srgbClr val="000000">
                    <a:alpha val="43137"/>
                  </a:srgbClr>
                </a:outerShdw>
              </a:effectLst>
              <a:latin typeface="Impact" pitchFamily="34" charset="0"/>
              <a:cs typeface="+mn-cs"/>
            </a:endParaRPr>
          </a:p>
        </p:txBody>
      </p:sp>
      <p:sp>
        <p:nvSpPr>
          <p:cNvPr id="130052" name="Text Box 2"/>
          <p:cNvSpPr txBox="1">
            <a:spLocks noChangeArrowheads="1"/>
          </p:cNvSpPr>
          <p:nvPr/>
        </p:nvSpPr>
        <p:spPr bwMode="auto">
          <a:xfrm>
            <a:off x="0" y="76200"/>
            <a:ext cx="9144000" cy="1570038"/>
          </a:xfrm>
          <a:prstGeom prst="rect">
            <a:avLst/>
          </a:prstGeom>
          <a:noFill/>
          <a:ln w="9525">
            <a:noFill/>
            <a:miter lim="800000"/>
            <a:headEnd/>
            <a:tailEnd/>
          </a:ln>
        </p:spPr>
        <p:txBody>
          <a:bodyPr>
            <a:spAutoFit/>
          </a:bodyPr>
          <a:lstStyle/>
          <a:p>
            <a:pPr algn="ctr" eaLnBrk="0" hangingPunct="0">
              <a:defRPr/>
            </a:pPr>
            <a:r>
              <a:rPr lang="en-US" altLang="en-US" sz="4800" dirty="0">
                <a:solidFill>
                  <a:srgbClr val="FF0000"/>
                </a:solidFill>
                <a:effectLst>
                  <a:outerShdw blurRad="38100" dist="38100" dir="2700000" algn="tl">
                    <a:srgbClr val="000000">
                      <a:alpha val="43137"/>
                    </a:srgbClr>
                  </a:outerShdw>
                </a:effectLst>
                <a:latin typeface="Impact" pitchFamily="34" charset="0"/>
                <a:cs typeface="+mn-cs"/>
              </a:rPr>
              <a:t>Remove the Dissatisfiers.</a:t>
            </a:r>
          </a:p>
          <a:p>
            <a:pPr algn="ctr" eaLnBrk="0" hangingPunct="0">
              <a:defRPr/>
            </a:pPr>
            <a:r>
              <a:rPr lang="en-US" altLang="en-US" sz="4800" dirty="0">
                <a:solidFill>
                  <a:srgbClr val="FF0000"/>
                </a:solidFill>
                <a:effectLst>
                  <a:outerShdw blurRad="38100" dist="38100" dir="2700000" algn="tl">
                    <a:srgbClr val="000000">
                      <a:alpha val="43137"/>
                    </a:srgbClr>
                  </a:outerShdw>
                </a:effectLst>
                <a:latin typeface="Impact" pitchFamily="34" charset="0"/>
                <a:cs typeface="+mn-cs"/>
              </a:rPr>
              <a:t>Forbidden Phrases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Text Box 3"/>
          <p:cNvSpPr txBox="1">
            <a:spLocks noChangeArrowheads="1"/>
          </p:cNvSpPr>
          <p:nvPr/>
        </p:nvSpPr>
        <p:spPr bwMode="auto">
          <a:xfrm>
            <a:off x="0" y="2209800"/>
            <a:ext cx="9144000" cy="3416320"/>
          </a:xfrm>
          <a:prstGeom prst="rect">
            <a:avLst/>
          </a:prstGeom>
          <a:noFill/>
          <a:ln w="9525">
            <a:noFill/>
            <a:miter lim="800000"/>
            <a:headEnd/>
            <a:tailEnd/>
          </a:ln>
        </p:spPr>
        <p:txBody>
          <a:bodyPr>
            <a:spAutoFit/>
          </a:bodyPr>
          <a:lstStyle/>
          <a:p>
            <a:pPr algn="ctr" eaLnBrk="0" hangingPunct="0">
              <a:lnSpc>
                <a:spcPct val="90000"/>
              </a:lnSpc>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That happens all the time.</a:t>
            </a:r>
          </a:p>
          <a:p>
            <a:pPr algn="ctr" eaLnBrk="0" hangingPunct="0">
              <a:lnSpc>
                <a:spcPct val="90000"/>
              </a:lnSpc>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The policy is . . . </a:t>
            </a:r>
          </a:p>
          <a:p>
            <a:pPr algn="ctr" eaLnBrk="0" hangingPunct="0">
              <a:lnSpc>
                <a:spcPct val="90000"/>
              </a:lnSpc>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To be honest with you . . .</a:t>
            </a:r>
          </a:p>
          <a:p>
            <a:pPr algn="ctr" eaLnBrk="0" hangingPunct="0">
              <a:lnSpc>
                <a:spcPct val="90000"/>
              </a:lnSpc>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I think . . . I believe . . .</a:t>
            </a:r>
          </a:p>
        </p:txBody>
      </p:sp>
      <p:sp>
        <p:nvSpPr>
          <p:cNvPr id="6" name="Text Box 2"/>
          <p:cNvSpPr txBox="1">
            <a:spLocks noChangeArrowheads="1"/>
          </p:cNvSpPr>
          <p:nvPr/>
        </p:nvSpPr>
        <p:spPr bwMode="auto">
          <a:xfrm>
            <a:off x="0" y="76200"/>
            <a:ext cx="9144000" cy="1570038"/>
          </a:xfrm>
          <a:prstGeom prst="rect">
            <a:avLst/>
          </a:prstGeom>
          <a:noFill/>
          <a:ln w="9525">
            <a:noFill/>
            <a:miter lim="800000"/>
            <a:headEnd/>
            <a:tailEnd/>
          </a:ln>
        </p:spPr>
        <p:txBody>
          <a:bodyPr>
            <a:spAutoFit/>
          </a:bodyPr>
          <a:lstStyle/>
          <a:p>
            <a:pPr algn="ctr" eaLnBrk="0" hangingPunct="0">
              <a:defRPr/>
            </a:pPr>
            <a:r>
              <a:rPr lang="en-US" altLang="en-US" sz="4800" dirty="0">
                <a:solidFill>
                  <a:srgbClr val="FF0000"/>
                </a:solidFill>
                <a:effectLst>
                  <a:outerShdw blurRad="38100" dist="38100" dir="2700000" algn="tl">
                    <a:srgbClr val="000000">
                      <a:alpha val="43137"/>
                    </a:srgbClr>
                  </a:outerShdw>
                </a:effectLst>
                <a:latin typeface="Impact" pitchFamily="34" charset="0"/>
                <a:cs typeface="+mn-cs"/>
              </a:rPr>
              <a:t>Remove the Dissatisfiers.</a:t>
            </a:r>
          </a:p>
          <a:p>
            <a:pPr algn="ctr" eaLnBrk="0" hangingPunct="0">
              <a:defRPr/>
            </a:pPr>
            <a:r>
              <a:rPr lang="en-US" altLang="en-US" sz="4800" dirty="0">
                <a:solidFill>
                  <a:srgbClr val="FF0000"/>
                </a:solidFill>
                <a:effectLst>
                  <a:outerShdw blurRad="38100" dist="38100" dir="2700000" algn="tl">
                    <a:srgbClr val="000000">
                      <a:alpha val="43137"/>
                    </a:srgbClr>
                  </a:outerShdw>
                </a:effectLst>
                <a:latin typeface="Impact" pitchFamily="34" charset="0"/>
                <a:cs typeface="+mn-cs"/>
              </a:rPr>
              <a:t>Forbidden Phrases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7200"/>
            <a:ext cx="9144000" cy="5401479"/>
          </a:xfrm>
          <a:prstGeom prst="rect">
            <a:avLst/>
          </a:prstGeom>
          <a:noFill/>
        </p:spPr>
        <p:txBody>
          <a:bodyPr>
            <a:spAutoFit/>
          </a:bodyPr>
          <a:lstStyle/>
          <a:p>
            <a:pPr algn="ctr">
              <a:defRPr/>
            </a:pPr>
            <a:r>
              <a:rPr lang="en-US" sz="11500" dirty="0">
                <a:effectLst>
                  <a:outerShdw blurRad="38100" dist="38100" dir="2700000" algn="tl">
                    <a:srgbClr val="000000">
                      <a:alpha val="43137"/>
                    </a:srgbClr>
                  </a:outerShdw>
                </a:effectLst>
                <a:latin typeface="+mn-lt"/>
              </a:rPr>
              <a:t>Great Service</a:t>
            </a:r>
          </a:p>
          <a:p>
            <a:pPr algn="ctr">
              <a:defRPr/>
            </a:pPr>
            <a:r>
              <a:rPr lang="en-US" sz="11500" dirty="0">
                <a:effectLst>
                  <a:outerShdw blurRad="38100" dist="38100" dir="2700000" algn="tl">
                    <a:srgbClr val="000000">
                      <a:alpha val="43137"/>
                    </a:srgbClr>
                  </a:outerShdw>
                </a:effectLst>
                <a:latin typeface="+mn-lt"/>
              </a:rPr>
              <a:t>is </a:t>
            </a:r>
          </a:p>
          <a:p>
            <a:pPr algn="ctr">
              <a:defRPr/>
            </a:pPr>
            <a:r>
              <a:rPr lang="en-US" sz="11500" dirty="0">
                <a:solidFill>
                  <a:srgbClr val="FF0000"/>
                </a:solidFill>
                <a:effectLst>
                  <a:outerShdw blurRad="38100" dist="38100" dir="2700000" algn="tl">
                    <a:srgbClr val="000000">
                      <a:alpha val="43137"/>
                    </a:srgbClr>
                  </a:outerShdw>
                </a:effectLst>
                <a:latin typeface="+mn-lt"/>
              </a:rPr>
              <a:t>Great Theater</a:t>
            </a:r>
          </a:p>
        </p:txBody>
      </p:sp>
    </p:spTree>
    <p:extLst>
      <p:ext uri="{BB962C8B-B14F-4D97-AF65-F5344CB8AC3E}">
        <p14:creationId xmlns:p14="http://schemas.microsoft.com/office/powerpoint/2010/main" val="2353844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8763000" cy="5755422"/>
          </a:xfrm>
          <a:prstGeom prst="rect">
            <a:avLst/>
          </a:prstGeom>
        </p:spPr>
        <p:txBody>
          <a:bodyPr wrap="square">
            <a:spAutoFit/>
          </a:bodyPr>
          <a:lstStyle/>
          <a:p>
            <a:pPr algn="ctr"/>
            <a:r>
              <a:rPr lang="en-US" sz="8000" dirty="0">
                <a:effectLst>
                  <a:outerShdw blurRad="38100" dist="38100" dir="2700000" algn="tl">
                    <a:srgbClr val="000000">
                      <a:alpha val="43137"/>
                    </a:srgbClr>
                  </a:outerShdw>
                </a:effectLst>
                <a:latin typeface="Impact" panose="020B0806030902050204" pitchFamily="34" charset="0"/>
              </a:rPr>
              <a:t>One person can                     </a:t>
            </a:r>
            <a:r>
              <a:rPr lang="en-US" sz="8000" dirty="0">
                <a:solidFill>
                  <a:srgbClr val="FF0000"/>
                </a:solidFill>
                <a:effectLst>
                  <a:outerShdw blurRad="38100" dist="38100" dir="2700000" algn="tl">
                    <a:srgbClr val="000000">
                      <a:alpha val="43137"/>
                    </a:srgbClr>
                  </a:outerShdw>
                </a:effectLst>
                <a:latin typeface="Impact" panose="020B0806030902050204" pitchFamily="34" charset="0"/>
              </a:rPr>
              <a:t>make a difference            </a:t>
            </a:r>
            <a:r>
              <a:rPr lang="en-US" sz="8000" dirty="0">
                <a:effectLst>
                  <a:outerShdw blurRad="38100" dist="38100" dir="2700000" algn="tl">
                    <a:srgbClr val="000000">
                      <a:alpha val="43137"/>
                    </a:srgbClr>
                  </a:outerShdw>
                </a:effectLst>
                <a:latin typeface="Impact" panose="020B0806030902050204" pitchFamily="34" charset="0"/>
              </a:rPr>
              <a:t>and every person  should try.</a:t>
            </a:r>
          </a:p>
          <a:p>
            <a:pPr algn="ctr"/>
            <a:r>
              <a:rPr lang="en-US" sz="4800" dirty="0">
                <a:effectLst>
                  <a:outerShdw blurRad="38100" dist="38100" dir="2700000" algn="tl">
                    <a:srgbClr val="000000">
                      <a:alpha val="43137"/>
                    </a:srgbClr>
                  </a:outerShdw>
                </a:effectLst>
                <a:latin typeface="Impact" panose="020B0806030902050204" pitchFamily="34" charset="0"/>
              </a:rPr>
              <a:t>John F. Kennedy</a:t>
            </a:r>
            <a:endParaRPr lang="en-US" sz="40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7537198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pageofvomit.files.wordpress.com/2011/11/forrest-gump-original.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600" y="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7053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pageofvomit.files.wordpress.com/2011/11/forrest-gump-original.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3" name="Picture 6" descr="http://media-1.web.britannica.com/eb-media/12/66012-050-25F879F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2450" y="-381000"/>
            <a:ext cx="478155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8283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6" descr="http://media-1.web.britannica.com/eb-media/12/66012-050-25F879F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2450" y="-381000"/>
            <a:ext cx="478155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7" name="Picture 2" descr="http://images5.fanpop.com/image/photos/26600000/Apollo-13-tom-hanks-26620746-1008-1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29200" cy="781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7072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ttp://www.dvdbeaver.com/film2/DVDReviews38/city%20of%20men%20Paulo%20Morelli/caramel/blu-ray%20seventh%20seal%20review/cast%20away%20blu-ra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0"/>
            <a:ext cx="130048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9113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media.spacetimesnews.com/media/img/photos/2011/06/16/Tom_Han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688" y="0"/>
            <a:ext cx="10453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97347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0" y="592138"/>
            <a:ext cx="9144000" cy="5139869"/>
          </a:xfrm>
          <a:prstGeom prst="rect">
            <a:avLst/>
          </a:prstGeom>
          <a:noFill/>
          <a:ln w="9525">
            <a:noFill/>
            <a:miter lim="800000"/>
            <a:headEnd/>
            <a:tailEnd/>
          </a:ln>
        </p:spPr>
        <p:txBody>
          <a:bodyPr>
            <a:spAutoFit/>
          </a:bodyPr>
          <a:lstStyle/>
          <a:p>
            <a:pPr marL="395288" indent="-395288" algn="ctr" eaLnBrk="0" hangingPunct="0">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Great Service is Great Theater</a:t>
            </a:r>
          </a:p>
          <a:p>
            <a:pPr marL="395288" indent="-395288" algn="ctr" eaLnBrk="0" hangingPunct="0">
              <a:defRPr/>
            </a:pPr>
            <a:endParaRPr lang="en-US" altLang="en-US" sz="2000" dirty="0">
              <a:solidFill>
                <a:srgbClr val="000000"/>
              </a:solidFill>
              <a:effectLst>
                <a:outerShdw blurRad="38100" dist="38100" dir="2700000" algn="tl">
                  <a:srgbClr val="000000">
                    <a:alpha val="43137"/>
                  </a:srgbClr>
                </a:outerShdw>
              </a:effectLst>
              <a:latin typeface="Impact" pitchFamily="34" charset="0"/>
              <a:cs typeface="+mn-cs"/>
            </a:endParaRPr>
          </a:p>
          <a:p>
            <a:pPr marL="395288" indent="-395288" algn="ctr" eaLnBrk="0" hangingPunct="0">
              <a:defRPr/>
            </a:pPr>
            <a:r>
              <a:rPr lang="en-US" altLang="en-US" sz="12500" dirty="0">
                <a:solidFill>
                  <a:srgbClr val="FF0000"/>
                </a:solidFill>
                <a:effectLst>
                  <a:outerShdw blurRad="38100" dist="38100" dir="2700000" algn="tl">
                    <a:srgbClr val="000000">
                      <a:alpha val="43137"/>
                    </a:srgbClr>
                  </a:outerShdw>
                </a:effectLst>
                <a:latin typeface="Impact" pitchFamily="34" charset="0"/>
                <a:cs typeface="+mn-cs"/>
              </a:rPr>
              <a:t>Act it like </a:t>
            </a:r>
          </a:p>
          <a:p>
            <a:pPr marL="395288" indent="-395288" algn="ctr" eaLnBrk="0" hangingPunct="0">
              <a:defRPr/>
            </a:pPr>
            <a:r>
              <a:rPr lang="en-US" altLang="en-US" sz="12500" dirty="0">
                <a:solidFill>
                  <a:srgbClr val="FF0000"/>
                </a:solidFill>
                <a:effectLst>
                  <a:outerShdw blurRad="38100" dist="38100" dir="2700000" algn="tl">
                    <a:srgbClr val="000000">
                      <a:alpha val="43137"/>
                    </a:srgbClr>
                  </a:outerShdw>
                </a:effectLst>
                <a:latin typeface="Impact" pitchFamily="34" charset="0"/>
                <a:cs typeface="+mn-cs"/>
              </a:rPr>
              <a:t>you mean it.</a:t>
            </a:r>
          </a:p>
        </p:txBody>
      </p:sp>
    </p:spTree>
    <p:extLst>
      <p:ext uri="{BB962C8B-B14F-4D97-AF65-F5344CB8AC3E}">
        <p14:creationId xmlns:p14="http://schemas.microsoft.com/office/powerpoint/2010/main" val="30507787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Text Box 2"/>
          <p:cNvSpPr txBox="1">
            <a:spLocks noChangeArrowheads="1"/>
          </p:cNvSpPr>
          <p:nvPr/>
        </p:nvSpPr>
        <p:spPr bwMode="auto">
          <a:xfrm>
            <a:off x="0" y="228600"/>
            <a:ext cx="9144000" cy="6188075"/>
          </a:xfrm>
          <a:prstGeom prst="rect">
            <a:avLst/>
          </a:prstGeom>
          <a:noFill/>
          <a:ln w="9525">
            <a:noFill/>
            <a:miter lim="800000"/>
            <a:headEnd/>
            <a:tailEnd/>
          </a:ln>
          <a:effectLst/>
        </p:spPr>
        <p:txBody>
          <a:bodyPr>
            <a:spAutoFit/>
          </a:bodyPr>
          <a:lstStyle/>
          <a:p>
            <a:pPr algn="ctr" eaLnBrk="0" hangingPunct="0">
              <a:defRPr/>
            </a:pPr>
            <a:r>
              <a:rPr lang="en-US" sz="8000" dirty="0">
                <a:effectLst>
                  <a:outerShdw blurRad="38100" dist="38100" dir="2700000" algn="tl">
                    <a:srgbClr val="C0C0C0"/>
                  </a:outerShdw>
                </a:effectLst>
                <a:latin typeface="Impact" pitchFamily="34" charset="0"/>
                <a:cs typeface="Arial" charset="0"/>
              </a:rPr>
              <a:t>People buy</a:t>
            </a:r>
          </a:p>
          <a:p>
            <a:pPr algn="ctr" eaLnBrk="0" hangingPunct="0">
              <a:defRPr/>
            </a:pPr>
            <a:r>
              <a:rPr lang="en-US" sz="8000" dirty="0">
                <a:effectLst>
                  <a:outerShdw blurRad="38100" dist="38100" dir="2700000" algn="tl">
                    <a:srgbClr val="C0C0C0"/>
                  </a:outerShdw>
                </a:effectLst>
                <a:latin typeface="Impact" pitchFamily="34" charset="0"/>
                <a:cs typeface="Arial" charset="0"/>
              </a:rPr>
              <a:t>with </a:t>
            </a:r>
            <a:r>
              <a:rPr lang="en-US" sz="8000" dirty="0">
                <a:solidFill>
                  <a:srgbClr val="FF0000"/>
                </a:solidFill>
                <a:effectLst>
                  <a:outerShdw blurRad="38100" dist="38100" dir="2700000" algn="tl">
                    <a:srgbClr val="C0C0C0"/>
                  </a:outerShdw>
                </a:effectLst>
                <a:latin typeface="Impact" pitchFamily="34" charset="0"/>
                <a:cs typeface="Arial" charset="0"/>
              </a:rPr>
              <a:t>emotion</a:t>
            </a:r>
          </a:p>
          <a:p>
            <a:pPr algn="ctr" eaLnBrk="0" hangingPunct="0">
              <a:defRPr/>
            </a:pPr>
            <a:r>
              <a:rPr lang="en-US" sz="8000" dirty="0">
                <a:effectLst>
                  <a:outerShdw blurRad="38100" dist="38100" dir="2700000" algn="tl">
                    <a:srgbClr val="C0C0C0"/>
                  </a:outerShdw>
                </a:effectLst>
                <a:latin typeface="Impact" pitchFamily="34" charset="0"/>
                <a:cs typeface="Arial" charset="0"/>
              </a:rPr>
              <a:t>and justify</a:t>
            </a:r>
          </a:p>
          <a:p>
            <a:pPr algn="ctr" eaLnBrk="0" hangingPunct="0">
              <a:defRPr/>
            </a:pPr>
            <a:r>
              <a:rPr lang="en-US" sz="8000" dirty="0">
                <a:effectLst>
                  <a:outerShdw blurRad="38100" dist="38100" dir="2700000" algn="tl">
                    <a:srgbClr val="C0C0C0"/>
                  </a:outerShdw>
                </a:effectLst>
                <a:latin typeface="Impact" pitchFamily="34" charset="0"/>
                <a:cs typeface="Arial" charset="0"/>
              </a:rPr>
              <a:t>their decision                 with </a:t>
            </a:r>
            <a:r>
              <a:rPr lang="en-US" sz="8000" dirty="0">
                <a:solidFill>
                  <a:srgbClr val="FF0000"/>
                </a:solidFill>
                <a:effectLst>
                  <a:outerShdw blurRad="38100" dist="38100" dir="2700000" algn="tl">
                    <a:srgbClr val="C0C0C0"/>
                  </a:outerShdw>
                </a:effectLst>
                <a:latin typeface="Impact" pitchFamily="34" charset="0"/>
                <a:cs typeface="Arial" charset="0"/>
              </a:rPr>
              <a:t>reason</a:t>
            </a:r>
            <a:r>
              <a:rPr lang="en-US" sz="8000" dirty="0">
                <a:effectLst>
                  <a:outerShdw blurRad="38100" dist="38100" dir="2700000" algn="tl">
                    <a:srgbClr val="C0C0C0"/>
                  </a:outerShdw>
                </a:effectLst>
                <a:latin typeface="Impact" pitchFamily="34" charset="0"/>
                <a:cs typeface="Arial" charset="0"/>
              </a:rPr>
              <a:t>.</a:t>
            </a:r>
            <a:endParaRPr lang="en-US" sz="7200" dirty="0">
              <a:effectLst>
                <a:outerShdw blurRad="38100" dist="38100" dir="2700000" algn="tl">
                  <a:srgbClr val="C0C0C0"/>
                </a:outerShdw>
              </a:effectLst>
              <a:latin typeface="Impact" pitchFamily="34" charset="0"/>
              <a:cs typeface="Arial" charset="0"/>
            </a:endParaRPr>
          </a:p>
        </p:txBody>
      </p:sp>
    </p:spTree>
    <p:custDataLst>
      <p:tags r:id="rId1"/>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1" descr="Bathsoa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74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1" descr="sp3_aroma_beauty_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67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Tree>
    <p:custDataLst>
      <p:tags r:id="rId1"/>
    </p:custData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1" descr="sp3_aroma_beauty_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67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sndAc>
          <p:stSnd>
            <p:snd r:embed="rId4" name="chimes.wav"/>
          </p:stSnd>
        </p:sndAc>
      </p:transition>
    </mc:Choice>
    <mc:Fallback xmlns="">
      <p:transition spd="slow">
        <p:sndAc>
          <p:stSnd>
            <p:snd r:embed="rId6" name="chimes.wav"/>
          </p:stSnd>
        </p:sndAc>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Text Box 2"/>
          <p:cNvSpPr txBox="1">
            <a:spLocks noChangeArrowheads="1"/>
          </p:cNvSpPr>
          <p:nvPr/>
        </p:nvSpPr>
        <p:spPr bwMode="auto">
          <a:xfrm>
            <a:off x="0" y="685800"/>
            <a:ext cx="9144000" cy="4985980"/>
          </a:xfrm>
          <a:prstGeom prst="rect">
            <a:avLst/>
          </a:prstGeom>
          <a:noFill/>
          <a:ln w="9525">
            <a:noFill/>
            <a:miter lim="800000"/>
            <a:headEnd/>
            <a:tailEnd/>
          </a:ln>
          <a:effectLst/>
        </p:spPr>
        <p:txBody>
          <a:bodyPr>
            <a:spAutoFit/>
          </a:bodyPr>
          <a:lstStyle/>
          <a:p>
            <a:pPr algn="ctr" eaLnBrk="0" hangingPunct="0">
              <a:defRPr/>
            </a:pPr>
            <a:r>
              <a:rPr lang="en-US" sz="10600" dirty="0">
                <a:effectLst>
                  <a:outerShdw blurRad="38100" dist="38100" dir="2700000" algn="tl">
                    <a:srgbClr val="C0C0C0"/>
                  </a:outerShdw>
                </a:effectLst>
                <a:latin typeface="Impact" pitchFamily="34" charset="0"/>
                <a:cs typeface="Arial" charset="0"/>
              </a:rPr>
              <a:t>What is your</a:t>
            </a:r>
          </a:p>
          <a:p>
            <a:pPr algn="ctr" eaLnBrk="0" hangingPunct="0">
              <a:defRPr/>
            </a:pPr>
            <a:r>
              <a:rPr lang="en-US" sz="10600" dirty="0">
                <a:effectLst>
                  <a:outerShdw blurRad="38100" dist="38100" dir="2700000" algn="tl">
                    <a:srgbClr val="C0C0C0"/>
                  </a:outerShdw>
                </a:effectLst>
                <a:latin typeface="Impact" pitchFamily="34" charset="0"/>
                <a:cs typeface="Arial" charset="0"/>
              </a:rPr>
              <a:t>college’s</a:t>
            </a:r>
          </a:p>
          <a:p>
            <a:pPr algn="ctr" eaLnBrk="0" hangingPunct="0">
              <a:defRPr/>
            </a:pPr>
            <a:r>
              <a:rPr lang="en-US" sz="10600" dirty="0">
                <a:effectLst>
                  <a:outerShdw blurRad="38100" dist="38100" dir="2700000" algn="tl">
                    <a:srgbClr val="C0C0C0"/>
                  </a:outerShdw>
                </a:effectLst>
                <a:latin typeface="Impact" pitchFamily="34" charset="0"/>
                <a:cs typeface="Arial" charset="0"/>
              </a:rPr>
              <a:t>“</a:t>
            </a:r>
            <a:r>
              <a:rPr lang="en-US" sz="10600" dirty="0">
                <a:solidFill>
                  <a:srgbClr val="FF0000"/>
                </a:solidFill>
                <a:effectLst>
                  <a:outerShdw blurRad="38100" dist="38100" dir="2700000" algn="tl">
                    <a:srgbClr val="C0C0C0"/>
                  </a:outerShdw>
                </a:effectLst>
                <a:latin typeface="Impact" pitchFamily="34" charset="0"/>
                <a:cs typeface="Arial" charset="0"/>
              </a:rPr>
              <a:t>priceless”</a:t>
            </a:r>
            <a:r>
              <a:rPr lang="en-US" sz="10600" dirty="0">
                <a:effectLst>
                  <a:outerShdw blurRad="38100" dist="38100" dir="2700000" algn="tl">
                    <a:srgbClr val="C0C0C0"/>
                  </a:outerShdw>
                </a:effectLst>
                <a:latin typeface="Impact" pitchFamily="34" charset="0"/>
                <a:cs typeface="Arial" charset="0"/>
              </a:rPr>
              <a:t>?</a:t>
            </a:r>
            <a:endParaRPr lang="en-US" sz="9600" dirty="0">
              <a:effectLst>
                <a:outerShdw blurRad="38100" dist="38100" dir="2700000" algn="tl">
                  <a:srgbClr val="C0C0C0"/>
                </a:outerShdw>
              </a:effectLst>
              <a:latin typeface="Impact" pitchFamily="34" charset="0"/>
              <a:cs typeface="Arial" charset="0"/>
            </a:endParaRPr>
          </a:p>
        </p:txBody>
      </p:sp>
    </p:spTree>
    <p:custDataLst>
      <p:tags r:id="rId1"/>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Text Box 2"/>
          <p:cNvSpPr txBox="1">
            <a:spLocks noChangeArrowheads="1"/>
          </p:cNvSpPr>
          <p:nvPr/>
        </p:nvSpPr>
        <p:spPr bwMode="auto">
          <a:xfrm>
            <a:off x="0" y="838200"/>
            <a:ext cx="9144000" cy="4985980"/>
          </a:xfrm>
          <a:prstGeom prst="rect">
            <a:avLst/>
          </a:prstGeom>
          <a:noFill/>
          <a:ln w="9525">
            <a:noFill/>
            <a:miter lim="800000"/>
            <a:headEnd/>
            <a:tailEnd/>
          </a:ln>
          <a:effectLst/>
        </p:spPr>
        <p:txBody>
          <a:bodyPr>
            <a:spAutoFit/>
          </a:bodyPr>
          <a:lstStyle/>
          <a:p>
            <a:pPr algn="ctr" eaLnBrk="0" hangingPunct="0">
              <a:defRPr/>
            </a:pPr>
            <a:r>
              <a:rPr lang="en-US" sz="10600" dirty="0">
                <a:effectLst>
                  <a:outerShdw blurRad="38100" dist="38100" dir="2700000" algn="tl">
                    <a:srgbClr val="C0C0C0"/>
                  </a:outerShdw>
                </a:effectLst>
                <a:latin typeface="Impact" pitchFamily="34" charset="0"/>
                <a:cs typeface="Arial" charset="0"/>
              </a:rPr>
              <a:t>What is</a:t>
            </a:r>
          </a:p>
          <a:p>
            <a:pPr algn="ctr" eaLnBrk="0" hangingPunct="0">
              <a:defRPr/>
            </a:pPr>
            <a:r>
              <a:rPr lang="en-US" sz="10600" dirty="0">
                <a:solidFill>
                  <a:srgbClr val="FF0000"/>
                </a:solidFill>
                <a:effectLst>
                  <a:outerShdw blurRad="38100" dist="38100" dir="2700000" algn="tl">
                    <a:srgbClr val="C0C0C0"/>
                  </a:outerShdw>
                </a:effectLst>
                <a:latin typeface="Impact" pitchFamily="34" charset="0"/>
                <a:cs typeface="Arial" charset="0"/>
              </a:rPr>
              <a:t>YOUR</a:t>
            </a:r>
          </a:p>
          <a:p>
            <a:pPr algn="ctr" eaLnBrk="0" hangingPunct="0">
              <a:defRPr/>
            </a:pPr>
            <a:r>
              <a:rPr lang="en-US" sz="10600" dirty="0">
                <a:effectLst>
                  <a:outerShdw blurRad="38100" dist="38100" dir="2700000" algn="tl">
                    <a:srgbClr val="C0C0C0"/>
                  </a:outerShdw>
                </a:effectLst>
                <a:latin typeface="Impact" pitchFamily="34" charset="0"/>
                <a:cs typeface="Arial" charset="0"/>
              </a:rPr>
              <a:t>“</a:t>
            </a:r>
            <a:r>
              <a:rPr lang="en-US" sz="10600" dirty="0">
                <a:solidFill>
                  <a:srgbClr val="FF0000"/>
                </a:solidFill>
                <a:effectLst>
                  <a:outerShdw blurRad="38100" dist="38100" dir="2700000" algn="tl">
                    <a:srgbClr val="C0C0C0"/>
                  </a:outerShdw>
                </a:effectLst>
                <a:latin typeface="Impact" pitchFamily="34" charset="0"/>
                <a:cs typeface="Arial" charset="0"/>
              </a:rPr>
              <a:t>priceless”</a:t>
            </a:r>
            <a:r>
              <a:rPr lang="en-US" sz="10600" dirty="0">
                <a:effectLst>
                  <a:outerShdw blurRad="38100" dist="38100" dir="2700000" algn="tl">
                    <a:srgbClr val="C0C0C0"/>
                  </a:outerShdw>
                </a:effectLst>
                <a:latin typeface="Impact" pitchFamily="34" charset="0"/>
                <a:cs typeface="Arial" charset="0"/>
              </a:rPr>
              <a:t>?</a:t>
            </a:r>
            <a:endParaRPr lang="en-US" sz="9600" dirty="0">
              <a:effectLst>
                <a:outerShdw blurRad="38100" dist="38100" dir="2700000" algn="tl">
                  <a:srgbClr val="C0C0C0"/>
                </a:outerShdw>
              </a:effectLst>
              <a:latin typeface="Impact" pitchFamily="34" charset="0"/>
              <a:cs typeface="Arial" charset="0"/>
            </a:endParaRPr>
          </a:p>
        </p:txBody>
      </p:sp>
    </p:spTree>
    <p:custDataLst>
      <p:tags r:id="rId1"/>
    </p:custDataLst>
    <p:extLst>
      <p:ext uri="{BB962C8B-B14F-4D97-AF65-F5344CB8AC3E}">
        <p14:creationId xmlns:p14="http://schemas.microsoft.com/office/powerpoint/2010/main" val="2824147392"/>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chimes.wav"/>
          </p:stSnd>
        </p:sndAc>
      </p:transition>
    </mc:Choice>
    <mc:Fallback xmlns="">
      <p:transition spd="slow">
        <p:sndAc>
          <p:stSnd>
            <p:snd r:embed="rId4" name="chimes.wav"/>
          </p:stSnd>
        </p:sndAc>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8763000" cy="5755422"/>
          </a:xfrm>
          <a:prstGeom prst="rect">
            <a:avLst/>
          </a:prstGeom>
        </p:spPr>
        <p:txBody>
          <a:bodyPr wrap="square">
            <a:spAutoFit/>
          </a:bodyPr>
          <a:lstStyle/>
          <a:p>
            <a:pPr algn="ctr"/>
            <a:r>
              <a:rPr lang="en-US" sz="8000" dirty="0">
                <a:effectLst>
                  <a:outerShdw blurRad="38100" dist="38100" dir="2700000" algn="tl">
                    <a:srgbClr val="000000">
                      <a:alpha val="43137"/>
                    </a:srgbClr>
                  </a:outerShdw>
                </a:effectLst>
                <a:latin typeface="Impact" panose="020B0806030902050204" pitchFamily="34" charset="0"/>
              </a:rPr>
              <a:t>One person can                     </a:t>
            </a:r>
            <a:r>
              <a:rPr lang="en-US" sz="8000" dirty="0">
                <a:solidFill>
                  <a:srgbClr val="FF0000"/>
                </a:solidFill>
                <a:effectLst>
                  <a:outerShdw blurRad="38100" dist="38100" dir="2700000" algn="tl">
                    <a:srgbClr val="000000">
                      <a:alpha val="43137"/>
                    </a:srgbClr>
                  </a:outerShdw>
                </a:effectLst>
                <a:latin typeface="Impact" panose="020B0806030902050204" pitchFamily="34" charset="0"/>
              </a:rPr>
              <a:t>make a difference            </a:t>
            </a:r>
            <a:r>
              <a:rPr lang="en-US" sz="8000" dirty="0">
                <a:effectLst>
                  <a:outerShdw blurRad="38100" dist="38100" dir="2700000" algn="tl">
                    <a:srgbClr val="000000">
                      <a:alpha val="43137"/>
                    </a:srgbClr>
                  </a:outerShdw>
                </a:effectLst>
                <a:latin typeface="Impact" panose="020B0806030902050204" pitchFamily="34" charset="0"/>
              </a:rPr>
              <a:t>and every person  should try.</a:t>
            </a:r>
          </a:p>
          <a:p>
            <a:pPr algn="ctr"/>
            <a:r>
              <a:rPr lang="en-US" sz="4800" dirty="0">
                <a:effectLst>
                  <a:outerShdw blurRad="38100" dist="38100" dir="2700000" algn="tl">
                    <a:srgbClr val="000000">
                      <a:alpha val="43137"/>
                    </a:srgbClr>
                  </a:outerShdw>
                </a:effectLst>
                <a:latin typeface="Impact" panose="020B0806030902050204" pitchFamily="34" charset="0"/>
              </a:rPr>
              <a:t>John F. Kennedy</a:t>
            </a:r>
            <a:endParaRPr lang="en-US" sz="40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8959531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 y="2819400"/>
            <a:ext cx="9121588" cy="857250"/>
          </a:xfrm>
        </p:spPr>
        <p:txBody>
          <a:bodyPr>
            <a:noAutofit/>
          </a:bodyPr>
          <a:lstStyle/>
          <a:p>
            <a:r>
              <a:rPr lang="en-US" sz="7200" dirty="0">
                <a:solidFill>
                  <a:schemeClr val="tx1"/>
                </a:solidFill>
                <a:effectLst>
                  <a:outerShdw blurRad="38100" dist="38100" dir="2700000" algn="tl">
                    <a:srgbClr val="000000">
                      <a:alpha val="43137"/>
                    </a:srgbClr>
                  </a:outerShdw>
                </a:effectLst>
              </a:rPr>
              <a:t>There is a difference </a:t>
            </a:r>
            <a:br>
              <a:rPr lang="en-US" sz="7200" dirty="0">
                <a:solidFill>
                  <a:schemeClr val="tx1"/>
                </a:solidFill>
                <a:effectLst>
                  <a:outerShdw blurRad="38100" dist="38100" dir="2700000" algn="tl">
                    <a:srgbClr val="000000">
                      <a:alpha val="43137"/>
                    </a:srgbClr>
                  </a:outerShdw>
                </a:effectLst>
              </a:rPr>
            </a:br>
            <a:r>
              <a:rPr lang="en-US" sz="7200" dirty="0">
                <a:solidFill>
                  <a:schemeClr val="tx1"/>
                </a:solidFill>
                <a:effectLst>
                  <a:outerShdw blurRad="38100" dist="38100" dir="2700000" algn="tl">
                    <a:srgbClr val="000000">
                      <a:alpha val="43137"/>
                    </a:srgbClr>
                  </a:outerShdw>
                </a:effectLst>
              </a:rPr>
              <a:t>between </a:t>
            </a:r>
            <a:r>
              <a:rPr lang="en-US" sz="7200" dirty="0">
                <a:solidFill>
                  <a:srgbClr val="FF0000"/>
                </a:solidFill>
                <a:effectLst>
                  <a:outerShdw blurRad="38100" dist="38100" dir="2700000" algn="tl">
                    <a:srgbClr val="000000">
                      <a:alpha val="43137"/>
                    </a:srgbClr>
                  </a:outerShdw>
                </a:effectLst>
              </a:rPr>
              <a:t>taking care </a:t>
            </a:r>
            <a:br>
              <a:rPr lang="en-US" sz="7200" dirty="0">
                <a:solidFill>
                  <a:schemeClr val="tx1"/>
                </a:solidFill>
                <a:effectLst>
                  <a:outerShdw blurRad="38100" dist="38100" dir="2700000" algn="tl">
                    <a:srgbClr val="000000">
                      <a:alpha val="43137"/>
                    </a:srgbClr>
                  </a:outerShdw>
                </a:effectLst>
              </a:rPr>
            </a:br>
            <a:r>
              <a:rPr lang="en-US" sz="7200" dirty="0">
                <a:solidFill>
                  <a:schemeClr val="tx1"/>
                </a:solidFill>
                <a:effectLst>
                  <a:outerShdw blurRad="38100" dist="38100" dir="2700000" algn="tl">
                    <a:srgbClr val="000000">
                      <a:alpha val="43137"/>
                    </a:srgbClr>
                  </a:outerShdw>
                </a:effectLst>
              </a:rPr>
              <a:t>of a student</a:t>
            </a:r>
            <a:br>
              <a:rPr lang="en-US" sz="7200" dirty="0">
                <a:solidFill>
                  <a:schemeClr val="tx1"/>
                </a:solidFill>
                <a:effectLst>
                  <a:outerShdw blurRad="38100" dist="38100" dir="2700000" algn="tl">
                    <a:srgbClr val="000000">
                      <a:alpha val="43137"/>
                    </a:srgbClr>
                  </a:outerShdw>
                </a:effectLst>
              </a:rPr>
            </a:br>
            <a:r>
              <a:rPr lang="en-US" sz="7200" dirty="0">
                <a:solidFill>
                  <a:schemeClr val="tx1"/>
                </a:solidFill>
                <a:effectLst>
                  <a:outerShdw blurRad="38100" dist="38100" dir="2700000" algn="tl">
                    <a:srgbClr val="000000">
                      <a:alpha val="43137"/>
                    </a:srgbClr>
                  </a:outerShdw>
                </a:effectLst>
              </a:rPr>
              <a:t> and </a:t>
            </a:r>
            <a:r>
              <a:rPr lang="en-US" sz="7200" dirty="0">
                <a:solidFill>
                  <a:srgbClr val="FF0000"/>
                </a:solidFill>
                <a:effectLst>
                  <a:outerShdw blurRad="38100" dist="38100" dir="2700000" algn="tl">
                    <a:srgbClr val="000000">
                      <a:alpha val="43137"/>
                    </a:srgbClr>
                  </a:outerShdw>
                </a:effectLst>
              </a:rPr>
              <a:t>caring</a:t>
            </a:r>
            <a:r>
              <a:rPr lang="en-US" sz="7200" dirty="0">
                <a:solidFill>
                  <a:schemeClr val="tx1"/>
                </a:solidFill>
                <a:effectLst>
                  <a:outerShdw blurRad="38100" dist="38100" dir="2700000" algn="tl">
                    <a:srgbClr val="000000">
                      <a:alpha val="43137"/>
                    </a:srgbClr>
                  </a:outerShdw>
                </a:effectLst>
              </a:rPr>
              <a:t> for a student.</a:t>
            </a:r>
          </a:p>
        </p:txBody>
      </p:sp>
    </p:spTree>
    <p:extLst>
      <p:ext uri="{BB962C8B-B14F-4D97-AF65-F5344CB8AC3E}">
        <p14:creationId xmlns:p14="http://schemas.microsoft.com/office/powerpoint/2010/main" val="33273477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Text Box 2"/>
          <p:cNvSpPr txBox="1">
            <a:spLocks noChangeArrowheads="1"/>
          </p:cNvSpPr>
          <p:nvPr/>
        </p:nvSpPr>
        <p:spPr bwMode="auto">
          <a:xfrm>
            <a:off x="0" y="228600"/>
            <a:ext cx="9144000" cy="6075363"/>
          </a:xfrm>
          <a:prstGeom prst="rect">
            <a:avLst/>
          </a:prstGeom>
          <a:noFill/>
          <a:ln w="9525">
            <a:noFill/>
            <a:miter lim="800000"/>
            <a:headEnd/>
            <a:tailEnd/>
          </a:ln>
          <a:effectLst/>
        </p:spPr>
        <p:txBody>
          <a:bodyPr>
            <a:spAutoFit/>
          </a:bodyPr>
          <a:lstStyle/>
          <a:p>
            <a:pPr algn="ctr" eaLnBrk="0" hangingPunct="0">
              <a:lnSpc>
                <a:spcPct val="90000"/>
              </a:lnSpc>
              <a:defRPr/>
            </a:pPr>
            <a:r>
              <a:rPr lang="en-US" altLang="en-US" sz="7200" dirty="0">
                <a:effectLst>
                  <a:outerShdw blurRad="38100" dist="38100" dir="2700000" algn="tl">
                    <a:srgbClr val="C0C0C0"/>
                  </a:outerShdw>
                </a:effectLst>
                <a:latin typeface="Impact" pitchFamily="34" charset="0"/>
                <a:cs typeface="Arial" charset="0"/>
              </a:rPr>
              <a:t>How do you                </a:t>
            </a:r>
            <a:r>
              <a:rPr lang="en-US" altLang="en-US" sz="7200" dirty="0">
                <a:solidFill>
                  <a:srgbClr val="FF0000"/>
                </a:solidFill>
                <a:effectLst>
                  <a:outerShdw blurRad="38100" dist="38100" dir="2700000" algn="tl">
                    <a:srgbClr val="C0C0C0"/>
                  </a:outerShdw>
                </a:effectLst>
                <a:latin typeface="Impact" pitchFamily="34" charset="0"/>
                <a:cs typeface="Arial" charset="0"/>
              </a:rPr>
              <a:t>create an experience </a:t>
            </a:r>
            <a:r>
              <a:rPr lang="en-US" altLang="en-US" sz="7200" dirty="0">
                <a:effectLst>
                  <a:outerShdw blurRad="38100" dist="38100" dir="2700000" algn="tl">
                    <a:srgbClr val="C0C0C0"/>
                  </a:outerShdw>
                </a:effectLst>
                <a:latin typeface="Impact" pitchFamily="34" charset="0"/>
                <a:cs typeface="Arial" charset="0"/>
              </a:rPr>
              <a:t>that will        </a:t>
            </a:r>
          </a:p>
          <a:p>
            <a:pPr algn="ctr" eaLnBrk="0" hangingPunct="0">
              <a:lnSpc>
                <a:spcPct val="90000"/>
              </a:lnSpc>
              <a:defRPr/>
            </a:pPr>
            <a:r>
              <a:rPr lang="en-US" altLang="en-US" sz="7200" dirty="0">
                <a:solidFill>
                  <a:srgbClr val="FF0000"/>
                </a:solidFill>
                <a:effectLst>
                  <a:outerShdw blurRad="38100" dist="38100" dir="2700000" algn="tl">
                    <a:srgbClr val="C0C0C0"/>
                  </a:outerShdw>
                </a:effectLst>
                <a:latin typeface="Impact" pitchFamily="34" charset="0"/>
                <a:cs typeface="Arial" charset="0"/>
              </a:rPr>
              <a:t>emotionally bond</a:t>
            </a:r>
          </a:p>
          <a:p>
            <a:pPr algn="ctr" eaLnBrk="0" hangingPunct="0">
              <a:lnSpc>
                <a:spcPct val="90000"/>
              </a:lnSpc>
              <a:defRPr/>
            </a:pPr>
            <a:r>
              <a:rPr lang="en-US" altLang="en-US" sz="7200" dirty="0">
                <a:effectLst>
                  <a:outerShdw blurRad="38100" dist="38100" dir="2700000" algn="tl">
                    <a:srgbClr val="C0C0C0"/>
                  </a:outerShdw>
                </a:effectLst>
                <a:latin typeface="Impact" pitchFamily="34" charset="0"/>
                <a:cs typeface="Arial" charset="0"/>
              </a:rPr>
              <a:t>your student                </a:t>
            </a:r>
          </a:p>
          <a:p>
            <a:pPr algn="ctr" eaLnBrk="0" hangingPunct="0">
              <a:lnSpc>
                <a:spcPct val="90000"/>
              </a:lnSpc>
              <a:defRPr/>
            </a:pPr>
            <a:r>
              <a:rPr lang="en-US" altLang="en-US" sz="7200" dirty="0">
                <a:effectLst>
                  <a:outerShdw blurRad="38100" dist="38100" dir="2700000" algn="tl">
                    <a:srgbClr val="C0C0C0"/>
                  </a:outerShdw>
                </a:effectLst>
                <a:latin typeface="Impact" pitchFamily="34" charset="0"/>
                <a:cs typeface="Arial" charset="0"/>
              </a:rPr>
              <a:t>to </a:t>
            </a:r>
            <a:r>
              <a:rPr lang="en-US" altLang="en-US" sz="7200" dirty="0">
                <a:solidFill>
                  <a:srgbClr val="FF0000"/>
                </a:solidFill>
                <a:effectLst>
                  <a:outerShdw blurRad="38100" dist="38100" dir="2700000" algn="tl">
                    <a:srgbClr val="C0C0C0"/>
                  </a:outerShdw>
                </a:effectLst>
                <a:latin typeface="Impact" pitchFamily="34" charset="0"/>
                <a:cs typeface="Arial" charset="0"/>
              </a:rPr>
              <a:t>college</a:t>
            </a:r>
            <a:r>
              <a:rPr lang="en-US" altLang="en-US" sz="7200" dirty="0">
                <a:effectLst>
                  <a:outerShdw blurRad="38100" dist="38100" dir="2700000" algn="tl">
                    <a:srgbClr val="C0C0C0"/>
                  </a:outerShdw>
                </a:effectLst>
                <a:latin typeface="Impact" pitchFamily="34" charset="0"/>
                <a:cs typeface="Arial" charset="0"/>
              </a:rPr>
              <a:t>?</a:t>
            </a:r>
            <a:endParaRPr lang="en-US" altLang="en-US" sz="5400" dirty="0">
              <a:effectLst>
                <a:outerShdw blurRad="38100" dist="38100" dir="2700000" algn="tl">
                  <a:srgbClr val="C0C0C0"/>
                </a:outerShdw>
              </a:effectLst>
              <a:latin typeface="Impact" pitchFamily="34" charset="0"/>
              <a:cs typeface="Arial" charset="0"/>
            </a:endParaRPr>
          </a:p>
        </p:txBody>
      </p:sp>
    </p:spTree>
    <p:custDataLst>
      <p:tags r:id="rId1"/>
    </p:custData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 y="2590800"/>
            <a:ext cx="9144000" cy="857250"/>
          </a:xfrm>
        </p:spPr>
        <p:txBody>
          <a:bodyPr>
            <a:noAutofit/>
          </a:bodyPr>
          <a:lstStyle/>
          <a:p>
            <a:pPr algn="ctr"/>
            <a:r>
              <a:rPr lang="en-US" sz="11500" dirty="0">
                <a:solidFill>
                  <a:schemeClr val="tx1"/>
                </a:solidFill>
                <a:effectLst>
                  <a:outerShdw blurRad="38100" dist="38100" dir="2700000" algn="tl">
                    <a:srgbClr val="000000">
                      <a:alpha val="43137"/>
                    </a:srgbClr>
                  </a:outerShdw>
                </a:effectLst>
              </a:rPr>
              <a:t>Do you </a:t>
            </a:r>
            <a:r>
              <a:rPr lang="en-US" sz="11500" dirty="0">
                <a:solidFill>
                  <a:srgbClr val="FF0000"/>
                </a:solidFill>
                <a:effectLst>
                  <a:outerShdw blurRad="38100" dist="38100" dir="2700000" algn="tl">
                    <a:srgbClr val="000000">
                      <a:alpha val="43137"/>
                    </a:srgbClr>
                  </a:outerShdw>
                </a:effectLst>
              </a:rPr>
              <a:t>care</a:t>
            </a:r>
            <a:br>
              <a:rPr lang="en-US" sz="11500" dirty="0">
                <a:effectLst>
                  <a:outerShdw blurRad="38100" dist="38100" dir="2700000" algn="tl">
                    <a:srgbClr val="000000">
                      <a:alpha val="43137"/>
                    </a:srgbClr>
                  </a:outerShdw>
                </a:effectLst>
              </a:rPr>
            </a:br>
            <a:r>
              <a:rPr lang="en-US" sz="11500" dirty="0">
                <a:solidFill>
                  <a:schemeClr val="tx1"/>
                </a:solidFill>
                <a:effectLst>
                  <a:outerShdw blurRad="38100" dist="38100" dir="2700000" algn="tl">
                    <a:srgbClr val="000000">
                      <a:alpha val="43137"/>
                    </a:srgbClr>
                  </a:outerShdw>
                </a:effectLst>
              </a:rPr>
              <a:t>about</a:t>
            </a:r>
            <a:r>
              <a:rPr lang="en-US" sz="11500" dirty="0">
                <a:effectLst>
                  <a:outerShdw blurRad="38100" dist="38100" dir="2700000" algn="tl">
                    <a:srgbClr val="000000">
                      <a:alpha val="43137"/>
                    </a:srgbClr>
                  </a:outerShdw>
                </a:effectLst>
              </a:rPr>
              <a:t> </a:t>
            </a:r>
            <a:r>
              <a:rPr lang="en-US" sz="11500" dirty="0">
                <a:solidFill>
                  <a:srgbClr val="FF0000"/>
                </a:solidFill>
                <a:effectLst>
                  <a:outerShdw blurRad="38100" dist="38100" dir="2700000" algn="tl">
                    <a:srgbClr val="000000">
                      <a:alpha val="43137"/>
                    </a:srgbClr>
                  </a:outerShdw>
                </a:effectLst>
              </a:rPr>
              <a:t>me</a:t>
            </a:r>
            <a:r>
              <a:rPr lang="en-US" sz="11500"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6733723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Text Box 2"/>
          <p:cNvSpPr txBox="1">
            <a:spLocks noChangeArrowheads="1"/>
          </p:cNvSpPr>
          <p:nvPr/>
        </p:nvSpPr>
        <p:spPr bwMode="auto">
          <a:xfrm>
            <a:off x="0" y="582613"/>
            <a:ext cx="9144000" cy="4827587"/>
          </a:xfrm>
          <a:prstGeom prst="rect">
            <a:avLst/>
          </a:prstGeom>
          <a:noFill/>
          <a:ln w="9525">
            <a:noFill/>
            <a:miter lim="800000"/>
            <a:headEnd/>
            <a:tailEnd/>
          </a:ln>
          <a:effectLst/>
        </p:spPr>
        <p:txBody>
          <a:bodyPr>
            <a:spAutoFit/>
          </a:bodyPr>
          <a:lstStyle/>
          <a:p>
            <a:pPr marL="517525" indent="-517525" algn="ctr" eaLnBrk="0" hangingPunct="0">
              <a:lnSpc>
                <a:spcPct val="80000"/>
              </a:lnSpc>
              <a:spcBef>
                <a:spcPct val="5000"/>
              </a:spcBef>
              <a:spcAft>
                <a:spcPct val="5000"/>
              </a:spcAft>
              <a:defRPr/>
            </a:pPr>
            <a:r>
              <a:rPr lang="en-US" sz="8800" dirty="0">
                <a:solidFill>
                  <a:srgbClr val="FF0000"/>
                </a:solidFill>
                <a:effectLst>
                  <a:outerShdw blurRad="38100" dist="38100" dir="2700000" algn="tl">
                    <a:srgbClr val="C0C0C0"/>
                  </a:outerShdw>
                </a:effectLst>
                <a:latin typeface="Impact" pitchFamily="34" charset="0"/>
                <a:cs typeface="+mn-cs"/>
              </a:rPr>
              <a:t>Principle Two</a:t>
            </a:r>
          </a:p>
          <a:p>
            <a:pPr marL="517525" indent="-517525" algn="ctr" eaLnBrk="0" hangingPunct="0">
              <a:lnSpc>
                <a:spcPct val="80000"/>
              </a:lnSpc>
              <a:spcBef>
                <a:spcPct val="5000"/>
              </a:spcBef>
              <a:spcAft>
                <a:spcPct val="5000"/>
              </a:spcAft>
              <a:defRPr/>
            </a:pPr>
            <a:endParaRPr lang="en-US" sz="4800" dirty="0">
              <a:solidFill>
                <a:srgbClr val="FF0000"/>
              </a:solidFill>
              <a:effectLst>
                <a:outerShdw blurRad="38100" dist="38100" dir="2700000" algn="tl">
                  <a:srgbClr val="C0C0C0"/>
                </a:outerShdw>
              </a:effectLst>
              <a:latin typeface="Impact" pitchFamily="34" charset="0"/>
              <a:cs typeface="+mn-cs"/>
            </a:endParaRPr>
          </a:p>
          <a:p>
            <a:pPr algn="ctr" eaLnBrk="0" hangingPunct="0">
              <a:lnSpc>
                <a:spcPct val="80000"/>
              </a:lnSpc>
              <a:spcBef>
                <a:spcPct val="5000"/>
              </a:spcBef>
              <a:spcAft>
                <a:spcPct val="5000"/>
              </a:spcAft>
              <a:defRPr/>
            </a:pPr>
            <a:r>
              <a:rPr lang="en-US" sz="11500" dirty="0">
                <a:solidFill>
                  <a:srgbClr val="000000"/>
                </a:solidFill>
                <a:effectLst>
                  <a:outerShdw blurRad="38100" dist="38100" dir="2700000" algn="tl">
                    <a:srgbClr val="C0C0C0"/>
                  </a:outerShdw>
                </a:effectLst>
                <a:latin typeface="Impact" pitchFamily="34" charset="0"/>
                <a:cs typeface="+mn-cs"/>
              </a:rPr>
              <a:t>Create </a:t>
            </a:r>
            <a:r>
              <a:rPr lang="en-US" sz="11500" dirty="0">
                <a:solidFill>
                  <a:srgbClr val="FF0000"/>
                </a:solidFill>
                <a:effectLst>
                  <a:outerShdw blurRad="38100" dist="38100" dir="2700000" algn="tl">
                    <a:srgbClr val="C0C0C0"/>
                  </a:outerShdw>
                </a:effectLst>
                <a:latin typeface="Impact" pitchFamily="34" charset="0"/>
                <a:cs typeface="+mn-cs"/>
              </a:rPr>
              <a:t>Their</a:t>
            </a:r>
            <a:r>
              <a:rPr lang="en-US" sz="11500" dirty="0">
                <a:solidFill>
                  <a:srgbClr val="000000"/>
                </a:solidFill>
                <a:effectLst>
                  <a:outerShdw blurRad="38100" dist="38100" dir="2700000" algn="tl">
                    <a:srgbClr val="C0C0C0"/>
                  </a:outerShdw>
                </a:effectLst>
                <a:latin typeface="Impact" pitchFamily="34" charset="0"/>
                <a:cs typeface="+mn-cs"/>
              </a:rPr>
              <a:t> Experience</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470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06" grpId="0" build="p"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82" name="Rectangle 2"/>
          <p:cNvSpPr>
            <a:spLocks noGrp="1" noChangeArrowheads="1"/>
          </p:cNvSpPr>
          <p:nvPr>
            <p:ph type="title"/>
          </p:nvPr>
        </p:nvSpPr>
        <p:spPr>
          <a:xfrm>
            <a:off x="304800" y="304800"/>
            <a:ext cx="8534400" cy="1143000"/>
          </a:xfrm>
        </p:spPr>
        <p:txBody>
          <a:bodyPr/>
          <a:lstStyle/>
          <a:p>
            <a:pPr algn="ctr"/>
            <a:r>
              <a:rPr lang="en-US" altLang="en-US" sz="11500" dirty="0">
                <a:solidFill>
                  <a:srgbClr val="FF0000"/>
                </a:solidFill>
                <a:effectLst>
                  <a:outerShdw blurRad="38100" dist="38100" dir="2700000" algn="tl">
                    <a:srgbClr val="000000">
                      <a:alpha val="43137"/>
                    </a:srgbClr>
                  </a:outerShdw>
                </a:effectLst>
              </a:rPr>
              <a:t>-PAUSE-</a:t>
            </a:r>
          </a:p>
        </p:txBody>
      </p:sp>
      <p:sp>
        <p:nvSpPr>
          <p:cNvPr id="1095683" name="Rectangle 3"/>
          <p:cNvSpPr>
            <a:spLocks noGrp="1" noChangeArrowheads="1"/>
          </p:cNvSpPr>
          <p:nvPr>
            <p:ph idx="1"/>
          </p:nvPr>
        </p:nvSpPr>
        <p:spPr>
          <a:xfrm>
            <a:off x="685800" y="1676400"/>
            <a:ext cx="7772400" cy="4114800"/>
          </a:xfrm>
        </p:spPr>
        <p:txBody>
          <a:bodyPr/>
          <a:lstStyle/>
          <a:p>
            <a:pPr marL="0" indent="0" algn="ctr">
              <a:spcBef>
                <a:spcPts val="0"/>
              </a:spcBef>
              <a:buFont typeface="Times" panose="02020603050405020304" pitchFamily="18" charset="0"/>
              <a:buNone/>
            </a:pPr>
            <a:r>
              <a:rPr lang="en-US" altLang="en-US" sz="8000" dirty="0">
                <a:effectLst>
                  <a:outerShdw blurRad="38100" dist="38100" dir="2700000" algn="tl">
                    <a:srgbClr val="000000">
                      <a:alpha val="43137"/>
                    </a:srgbClr>
                  </a:outerShdw>
                </a:effectLst>
              </a:rPr>
              <a:t>FOR THIS VERY IMPORTANT</a:t>
            </a:r>
          </a:p>
          <a:p>
            <a:pPr marL="0" indent="0" algn="ctr">
              <a:spcBef>
                <a:spcPts val="0"/>
              </a:spcBef>
              <a:buFont typeface="Times" panose="02020603050405020304" pitchFamily="18" charset="0"/>
              <a:buNone/>
            </a:pPr>
            <a:r>
              <a:rPr lang="en-US" altLang="en-US" sz="8000" dirty="0">
                <a:solidFill>
                  <a:srgbClr val="FF0000"/>
                </a:solidFill>
                <a:effectLst>
                  <a:outerShdw blurRad="38100" dist="38100" dir="2700000" algn="tl">
                    <a:srgbClr val="000000">
                      <a:alpha val="43137"/>
                    </a:srgbClr>
                  </a:outerShdw>
                </a:effectLst>
              </a:rPr>
              <a:t>LEADERSHIP</a:t>
            </a:r>
          </a:p>
          <a:p>
            <a:pPr marL="0" indent="0" algn="ctr">
              <a:spcBef>
                <a:spcPts val="0"/>
              </a:spcBef>
              <a:buFont typeface="Times" panose="02020603050405020304" pitchFamily="18" charset="0"/>
              <a:buNone/>
            </a:pPr>
            <a:r>
              <a:rPr lang="en-US" altLang="en-US" sz="8000" dirty="0">
                <a:effectLst>
                  <a:outerShdw blurRad="38100" dist="38100" dir="2700000" algn="tl">
                    <a:srgbClr val="000000">
                      <a:alpha val="43137"/>
                    </a:srgbClr>
                  </a:outerShdw>
                </a:effectLst>
              </a:rPr>
              <a:t>ANNOUNCEMENT</a:t>
            </a:r>
          </a:p>
        </p:txBody>
      </p:sp>
    </p:spTree>
    <p:extLst>
      <p:ext uri="{BB962C8B-B14F-4D97-AF65-F5344CB8AC3E}">
        <p14:creationId xmlns:p14="http://schemas.microsoft.com/office/powerpoint/2010/main" val="11239307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Text Box 2"/>
          <p:cNvSpPr txBox="1">
            <a:spLocks noChangeArrowheads="1"/>
          </p:cNvSpPr>
          <p:nvPr/>
        </p:nvSpPr>
        <p:spPr bwMode="auto">
          <a:xfrm>
            <a:off x="0" y="152400"/>
            <a:ext cx="914400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7400" dirty="0">
                <a:effectLst>
                  <a:outerShdw blurRad="38100" dist="38100" dir="2700000" algn="tl">
                    <a:srgbClr val="000000">
                      <a:alpha val="43137"/>
                    </a:srgbClr>
                  </a:outerShdw>
                </a:effectLst>
                <a:latin typeface="Impact" panose="020B0806030902050204" pitchFamily="34" charset="0"/>
              </a:rPr>
              <a:t>If you’re not taking care of the student, </a:t>
            </a:r>
            <a:r>
              <a:rPr lang="en-US" altLang="en-US" sz="7400" dirty="0">
                <a:solidFill>
                  <a:srgbClr val="FF0000"/>
                </a:solidFill>
                <a:effectLst>
                  <a:outerShdw blurRad="38100" dist="38100" dir="2700000" algn="tl">
                    <a:srgbClr val="000000">
                      <a:alpha val="43137"/>
                    </a:srgbClr>
                  </a:outerShdw>
                </a:effectLst>
                <a:latin typeface="Impact" panose="020B0806030902050204" pitchFamily="34" charset="0"/>
              </a:rPr>
              <a:t>you darn well better</a:t>
            </a:r>
          </a:p>
          <a:p>
            <a:pPr algn="ctr"/>
            <a:r>
              <a:rPr lang="en-US" altLang="en-US" sz="7400" dirty="0">
                <a:solidFill>
                  <a:srgbClr val="FF0000"/>
                </a:solidFill>
                <a:effectLst>
                  <a:outerShdw blurRad="38100" dist="38100" dir="2700000" algn="tl">
                    <a:srgbClr val="000000">
                      <a:alpha val="43137"/>
                    </a:srgbClr>
                  </a:outerShdw>
                </a:effectLst>
                <a:latin typeface="Impact" panose="020B0806030902050204" pitchFamily="34" charset="0"/>
              </a:rPr>
              <a:t>be taking care </a:t>
            </a:r>
          </a:p>
          <a:p>
            <a:pPr algn="ctr"/>
            <a:r>
              <a:rPr lang="en-US" altLang="en-US" sz="7400" dirty="0">
                <a:solidFill>
                  <a:srgbClr val="FF0000"/>
                </a:solidFill>
                <a:effectLst>
                  <a:outerShdw blurRad="38100" dist="38100" dir="2700000" algn="tl">
                    <a:srgbClr val="000000">
                      <a:alpha val="43137"/>
                    </a:srgbClr>
                  </a:outerShdw>
                </a:effectLst>
                <a:latin typeface="Impact" panose="020B0806030902050204" pitchFamily="34" charset="0"/>
              </a:rPr>
              <a:t>of the person who is.</a:t>
            </a:r>
          </a:p>
        </p:txBody>
      </p:sp>
    </p:spTree>
    <p:extLst>
      <p:ext uri="{BB962C8B-B14F-4D97-AF65-F5344CB8AC3E}">
        <p14:creationId xmlns:p14="http://schemas.microsoft.com/office/powerpoint/2010/main" val="24404305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144000" cy="6186309"/>
          </a:xfrm>
          <a:prstGeom prst="rect">
            <a:avLst/>
          </a:prstGeom>
          <a:noFill/>
        </p:spPr>
        <p:txBody>
          <a:bodyPr wrap="square" rtlCol="0">
            <a:spAutoFit/>
          </a:bodyPr>
          <a:lstStyle/>
          <a:p>
            <a:pPr algn="ctr"/>
            <a:r>
              <a:rPr lang="en-US" sz="6600" dirty="0">
                <a:effectLst>
                  <a:outerShdw blurRad="38100" dist="38100" dir="2700000" algn="tl">
                    <a:srgbClr val="000000">
                      <a:alpha val="43137"/>
                    </a:srgbClr>
                  </a:outerShdw>
                </a:effectLst>
                <a:latin typeface="+mn-lt"/>
              </a:rPr>
              <a:t>If the only thing</a:t>
            </a:r>
          </a:p>
          <a:p>
            <a:pPr algn="ctr"/>
            <a:r>
              <a:rPr lang="en-US" sz="6600" dirty="0">
                <a:effectLst>
                  <a:outerShdw blurRad="38100" dist="38100" dir="2700000" algn="tl">
                    <a:srgbClr val="000000">
                      <a:alpha val="43137"/>
                    </a:srgbClr>
                  </a:outerShdw>
                </a:effectLst>
                <a:latin typeface="+mn-lt"/>
              </a:rPr>
              <a:t>your employees </a:t>
            </a:r>
          </a:p>
          <a:p>
            <a:pPr algn="ctr"/>
            <a:r>
              <a:rPr lang="en-US" sz="6600" dirty="0">
                <a:effectLst>
                  <a:outerShdw blurRad="38100" dist="38100" dir="2700000" algn="tl">
                    <a:srgbClr val="000000">
                      <a:alpha val="43137"/>
                    </a:srgbClr>
                  </a:outerShdw>
                </a:effectLst>
                <a:latin typeface="+mn-lt"/>
              </a:rPr>
              <a:t>get out of their job </a:t>
            </a:r>
          </a:p>
          <a:p>
            <a:pPr algn="ctr"/>
            <a:r>
              <a:rPr lang="en-US" sz="6600" dirty="0">
                <a:effectLst>
                  <a:outerShdw blurRad="38100" dist="38100" dir="2700000" algn="tl">
                    <a:srgbClr val="000000">
                      <a:alpha val="43137"/>
                    </a:srgbClr>
                  </a:outerShdw>
                </a:effectLst>
                <a:latin typeface="+mn-lt"/>
              </a:rPr>
              <a:t>is a paycheck, </a:t>
            </a:r>
          </a:p>
          <a:p>
            <a:pPr algn="ctr"/>
            <a:r>
              <a:rPr lang="en-US" sz="6600" dirty="0">
                <a:solidFill>
                  <a:srgbClr val="FF0000"/>
                </a:solidFill>
                <a:effectLst>
                  <a:outerShdw blurRad="38100" dist="38100" dir="2700000" algn="tl">
                    <a:srgbClr val="000000">
                      <a:alpha val="43137"/>
                    </a:srgbClr>
                  </a:outerShdw>
                </a:effectLst>
                <a:latin typeface="+mn-lt"/>
              </a:rPr>
              <a:t>you, as a leader, </a:t>
            </a:r>
          </a:p>
          <a:p>
            <a:pPr algn="ctr"/>
            <a:r>
              <a:rPr lang="en-US" sz="6600" dirty="0">
                <a:solidFill>
                  <a:srgbClr val="FF0000"/>
                </a:solidFill>
                <a:effectLst>
                  <a:outerShdw blurRad="38100" dist="38100" dir="2700000" algn="tl">
                    <a:srgbClr val="000000">
                      <a:alpha val="43137"/>
                    </a:srgbClr>
                  </a:outerShdw>
                </a:effectLst>
                <a:latin typeface="+mn-lt"/>
              </a:rPr>
              <a:t>have failed.</a:t>
            </a:r>
            <a:endParaRPr lang="en-US" sz="6600" kern="12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556679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530" name="Text Box 2"/>
          <p:cNvSpPr txBox="1">
            <a:spLocks noChangeArrowheads="1"/>
          </p:cNvSpPr>
          <p:nvPr/>
        </p:nvSpPr>
        <p:spPr bwMode="auto">
          <a:xfrm>
            <a:off x="-25400" y="76200"/>
            <a:ext cx="91408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panose="020B0604020202020204" pitchFamily="34" charset="0"/>
              </a:defRPr>
            </a:lvl1pPr>
            <a:lvl2pPr marL="509588">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5400" dirty="0">
                <a:solidFill>
                  <a:srgbClr val="FF0000"/>
                </a:solidFill>
                <a:effectLst>
                  <a:outerShdw blurRad="38100" dist="38100" dir="2700000" algn="tl">
                    <a:srgbClr val="000000">
                      <a:alpha val="43137"/>
                    </a:srgbClr>
                  </a:outerShdw>
                </a:effectLst>
                <a:latin typeface="Impact" panose="020B0806030902050204" pitchFamily="34" charset="0"/>
              </a:rPr>
              <a:t>Why is this critical</a:t>
            </a:r>
          </a:p>
          <a:p>
            <a:pPr algn="ctr"/>
            <a:r>
              <a:rPr lang="en-US" altLang="en-US" sz="5400" dirty="0">
                <a:solidFill>
                  <a:srgbClr val="FF0000"/>
                </a:solidFill>
                <a:effectLst>
                  <a:outerShdw blurRad="38100" dist="38100" dir="2700000" algn="tl">
                    <a:srgbClr val="000000">
                      <a:alpha val="43137"/>
                    </a:srgbClr>
                  </a:outerShdw>
                </a:effectLst>
                <a:latin typeface="Impact" panose="020B0806030902050204" pitchFamily="34" charset="0"/>
              </a:rPr>
              <a:t>in today’s labor market?</a:t>
            </a:r>
            <a:endParaRPr lang="en-US" altLang="en-US" sz="4400" dirty="0">
              <a:solidFill>
                <a:srgbClr val="FF0000"/>
              </a:solidFill>
              <a:effectLst>
                <a:outerShdw blurRad="38100" dist="38100" dir="2700000" algn="tl">
                  <a:srgbClr val="000000">
                    <a:alpha val="43137"/>
                  </a:srgbClr>
                </a:outerShdw>
              </a:effectLst>
              <a:latin typeface="Impact" panose="020B0806030902050204" pitchFamily="34" charset="0"/>
            </a:endParaRPr>
          </a:p>
        </p:txBody>
      </p:sp>
      <p:sp>
        <p:nvSpPr>
          <p:cNvPr id="1046531" name="Text Box 3"/>
          <p:cNvSpPr txBox="1">
            <a:spLocks noChangeArrowheads="1"/>
          </p:cNvSpPr>
          <p:nvPr/>
        </p:nvSpPr>
        <p:spPr bwMode="auto">
          <a:xfrm>
            <a:off x="304800" y="1905000"/>
            <a:ext cx="8534400"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7338" indent="-287338">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a:buFontTx/>
              <a:buChar char="•"/>
            </a:pPr>
            <a:r>
              <a:rPr lang="en-US" altLang="en-US" sz="4200" dirty="0">
                <a:solidFill>
                  <a:srgbClr val="FF0000"/>
                </a:solidFill>
                <a:effectLst>
                  <a:outerShdw blurRad="38100" dist="38100" dir="2700000" algn="tl">
                    <a:srgbClr val="000000">
                      <a:alpha val="43137"/>
                    </a:srgbClr>
                  </a:outerShdw>
                </a:effectLst>
                <a:latin typeface="Impact" panose="020B0806030902050204" pitchFamily="34" charset="0"/>
              </a:rPr>
              <a:t>48% </a:t>
            </a:r>
            <a:r>
              <a:rPr lang="en-US" altLang="en-US" sz="4200" dirty="0">
                <a:effectLst>
                  <a:outerShdw blurRad="38100" dist="38100" dir="2700000" algn="tl">
                    <a:srgbClr val="000000">
                      <a:alpha val="43137"/>
                    </a:srgbClr>
                  </a:outerShdw>
                </a:effectLst>
                <a:latin typeface="Impact" panose="020B0806030902050204" pitchFamily="34" charset="0"/>
              </a:rPr>
              <a:t>leave because they don’t feel appreciated</a:t>
            </a:r>
          </a:p>
          <a:p>
            <a:pPr>
              <a:buFontTx/>
              <a:buChar char="•"/>
            </a:pPr>
            <a:r>
              <a:rPr lang="en-US" altLang="en-US" sz="4200" dirty="0">
                <a:solidFill>
                  <a:srgbClr val="FF0000"/>
                </a:solidFill>
                <a:effectLst>
                  <a:outerShdw blurRad="38100" dist="38100" dir="2700000" algn="tl">
                    <a:srgbClr val="000000">
                      <a:alpha val="43137"/>
                    </a:srgbClr>
                  </a:outerShdw>
                </a:effectLst>
                <a:latin typeface="Impact" panose="020B0806030902050204" pitchFamily="34" charset="0"/>
              </a:rPr>
              <a:t>61% </a:t>
            </a:r>
            <a:r>
              <a:rPr lang="en-US" altLang="en-US" sz="4200" dirty="0">
                <a:effectLst>
                  <a:outerShdw blurRad="38100" dist="38100" dir="2700000" algn="tl">
                    <a:srgbClr val="000000">
                      <a:alpha val="43137"/>
                    </a:srgbClr>
                  </a:outerShdw>
                </a:effectLst>
                <a:latin typeface="Impact" panose="020B0806030902050204" pitchFamily="34" charset="0"/>
              </a:rPr>
              <a:t>said their bosses don’t value them</a:t>
            </a:r>
          </a:p>
          <a:p>
            <a:pPr>
              <a:buFontTx/>
              <a:buChar char="•"/>
            </a:pPr>
            <a:r>
              <a:rPr lang="en-US" altLang="en-US" sz="4200" dirty="0">
                <a:solidFill>
                  <a:srgbClr val="FF0000"/>
                </a:solidFill>
                <a:effectLst>
                  <a:outerShdw blurRad="38100" dist="38100" dir="2700000" algn="tl">
                    <a:srgbClr val="000000">
                      <a:alpha val="43137"/>
                    </a:srgbClr>
                  </a:outerShdw>
                </a:effectLst>
                <a:latin typeface="Impact" panose="020B0806030902050204" pitchFamily="34" charset="0"/>
              </a:rPr>
              <a:t>88% </a:t>
            </a:r>
            <a:r>
              <a:rPr lang="en-US" altLang="en-US" sz="4200" dirty="0">
                <a:effectLst>
                  <a:outerShdw blurRad="38100" dist="38100" dir="2700000" algn="tl">
                    <a:srgbClr val="000000">
                      <a:alpha val="43137"/>
                    </a:srgbClr>
                  </a:outerShdw>
                </a:effectLst>
                <a:latin typeface="Impact" panose="020B0806030902050204" pitchFamily="34" charset="0"/>
              </a:rPr>
              <a:t>said they don’t receive enough acknowledgment for the work they do</a:t>
            </a:r>
          </a:p>
        </p:txBody>
      </p:sp>
    </p:spTree>
    <p:extLst>
      <p:ext uri="{BB962C8B-B14F-4D97-AF65-F5344CB8AC3E}">
        <p14:creationId xmlns:p14="http://schemas.microsoft.com/office/powerpoint/2010/main" val="896209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6531">
                                            <p:txEl>
                                              <p:pRg st="0" end="0"/>
                                            </p:txEl>
                                          </p:spTgt>
                                        </p:tgtEl>
                                        <p:attrNameLst>
                                          <p:attrName>style.visibility</p:attrName>
                                        </p:attrNameLst>
                                      </p:cBhvr>
                                      <p:to>
                                        <p:strVal val="visible"/>
                                      </p:to>
                                    </p:set>
                                    <p:anim calcmode="lin" valueType="num">
                                      <p:cBhvr additive="base">
                                        <p:cTn id="7" dur="500" fill="hold"/>
                                        <p:tgtEl>
                                          <p:spTgt spid="1046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6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6531">
                                            <p:txEl>
                                              <p:pRg st="1" end="1"/>
                                            </p:txEl>
                                          </p:spTgt>
                                        </p:tgtEl>
                                        <p:attrNameLst>
                                          <p:attrName>style.visibility</p:attrName>
                                        </p:attrNameLst>
                                      </p:cBhvr>
                                      <p:to>
                                        <p:strVal val="visible"/>
                                      </p:to>
                                    </p:set>
                                    <p:anim calcmode="lin" valueType="num">
                                      <p:cBhvr additive="base">
                                        <p:cTn id="13" dur="500" fill="hold"/>
                                        <p:tgtEl>
                                          <p:spTgt spid="10465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6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6531">
                                            <p:txEl>
                                              <p:pRg st="2" end="2"/>
                                            </p:txEl>
                                          </p:spTgt>
                                        </p:tgtEl>
                                        <p:attrNameLst>
                                          <p:attrName>style.visibility</p:attrName>
                                        </p:attrNameLst>
                                      </p:cBhvr>
                                      <p:to>
                                        <p:strVal val="visible"/>
                                      </p:to>
                                    </p:set>
                                    <p:anim calcmode="lin" valueType="num">
                                      <p:cBhvr additive="base">
                                        <p:cTn id="19" dur="500" fill="hold"/>
                                        <p:tgtEl>
                                          <p:spTgt spid="10465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653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531" grpId="0" build="p"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Text Box 2"/>
          <p:cNvSpPr txBox="1">
            <a:spLocks noChangeArrowheads="1"/>
          </p:cNvSpPr>
          <p:nvPr/>
        </p:nvSpPr>
        <p:spPr bwMode="auto">
          <a:xfrm>
            <a:off x="0" y="381000"/>
            <a:ext cx="914400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9600" dirty="0">
                <a:effectLst>
                  <a:outerShdw blurRad="38100" dist="38100" dir="2700000" algn="tl">
                    <a:srgbClr val="000000">
                      <a:alpha val="43137"/>
                    </a:srgbClr>
                  </a:outerShdw>
                </a:effectLst>
                <a:latin typeface="Impact" panose="020B0806030902050204" pitchFamily="34" charset="0"/>
              </a:rPr>
              <a:t>Lack of </a:t>
            </a:r>
          </a:p>
          <a:p>
            <a:pPr algn="ctr"/>
            <a:r>
              <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rPr>
              <a:t>recognition</a:t>
            </a:r>
          </a:p>
          <a:p>
            <a:pPr algn="ctr"/>
            <a:r>
              <a:rPr lang="en-US" altLang="en-US" sz="9600" dirty="0">
                <a:effectLst>
                  <a:outerShdw blurRad="38100" dist="38100" dir="2700000" algn="tl">
                    <a:srgbClr val="000000">
                      <a:alpha val="43137"/>
                    </a:srgbClr>
                  </a:outerShdw>
                </a:effectLst>
                <a:latin typeface="Impact" panose="020B0806030902050204" pitchFamily="34" charset="0"/>
              </a:rPr>
              <a:t>and     </a:t>
            </a:r>
            <a:r>
              <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rPr>
              <a:t>communication</a:t>
            </a:r>
            <a:endParaRPr lang="en-US" altLang="en-US" sz="3600" dirty="0">
              <a:solidFill>
                <a:srgbClr val="FF0000"/>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332194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47554">
                                            <p:txEl>
                                              <p:pRg st="1" end="1"/>
                                            </p:txEl>
                                          </p:spTgt>
                                        </p:tgtEl>
                                        <p:attrNameLst>
                                          <p:attrName>style.visibility</p:attrName>
                                        </p:attrNameLst>
                                      </p:cBhvr>
                                      <p:to>
                                        <p:strVal val="visible"/>
                                      </p:to>
                                    </p:set>
                                    <p:animEffect transition="in" filter="wipe(up)">
                                      <p:cBhvr>
                                        <p:cTn id="7" dur="500"/>
                                        <p:tgtEl>
                                          <p:spTgt spid="104755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047554">
                                            <p:txEl>
                                              <p:pRg st="2" end="2"/>
                                            </p:txEl>
                                          </p:spTgt>
                                        </p:tgtEl>
                                        <p:attrNameLst>
                                          <p:attrName>style.visibility</p:attrName>
                                        </p:attrNameLst>
                                      </p:cBhvr>
                                      <p:to>
                                        <p:strVal val="visible"/>
                                      </p:to>
                                    </p:set>
                                    <p:animEffect transition="in" filter="wipe(up)">
                                      <p:cBhvr>
                                        <p:cTn id="12" dur="500"/>
                                        <p:tgtEl>
                                          <p:spTgt spid="10475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78" name="Text Box 2"/>
          <p:cNvSpPr txBox="1">
            <a:spLocks noChangeArrowheads="1"/>
          </p:cNvSpPr>
          <p:nvPr/>
        </p:nvSpPr>
        <p:spPr bwMode="auto">
          <a:xfrm>
            <a:off x="228600" y="76200"/>
            <a:ext cx="89154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7338" indent="-287338">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a:buFontTx/>
              <a:buChar char="•"/>
            </a:pP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37% </a:t>
            </a:r>
            <a:r>
              <a:rPr lang="en-US" altLang="en-US" sz="4000" dirty="0">
                <a:effectLst>
                  <a:outerShdw blurRad="38100" dist="38100" dir="2700000" algn="tl">
                    <a:srgbClr val="000000">
                      <a:alpha val="43137"/>
                    </a:srgbClr>
                  </a:outerShdw>
                </a:effectLst>
                <a:latin typeface="Impact" panose="020B0806030902050204" pitchFamily="34" charset="0"/>
              </a:rPr>
              <a:t>said they have a clear understanding of what their organization is trying to achieve and why</a:t>
            </a:r>
          </a:p>
          <a:p>
            <a:pPr>
              <a:buFontTx/>
              <a:buChar char="•"/>
            </a:pP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20% </a:t>
            </a:r>
            <a:r>
              <a:rPr lang="en-US" altLang="en-US" sz="4000" dirty="0">
                <a:effectLst>
                  <a:outerShdw blurRad="38100" dist="38100" dir="2700000" algn="tl">
                    <a:srgbClr val="000000">
                      <a:alpha val="43137"/>
                    </a:srgbClr>
                  </a:outerShdw>
                </a:effectLst>
                <a:latin typeface="Impact" panose="020B0806030902050204" pitchFamily="34" charset="0"/>
              </a:rPr>
              <a:t>was enthusiastic about their team’s goals</a:t>
            </a:r>
          </a:p>
          <a:p>
            <a:pPr>
              <a:buFontTx/>
              <a:buChar char="•"/>
            </a:pPr>
            <a:r>
              <a:rPr lang="en-US" altLang="en-US" sz="4000" dirty="0">
                <a:effectLst>
                  <a:outerShdw blurRad="38100" dist="38100" dir="2700000" algn="tl">
                    <a:srgbClr val="000000">
                      <a:alpha val="43137"/>
                    </a:srgbClr>
                  </a:outerShdw>
                </a:effectLst>
                <a:latin typeface="Impact" panose="020B0806030902050204" pitchFamily="34" charset="0"/>
              </a:rPr>
              <a:t>Only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15% </a:t>
            </a:r>
            <a:r>
              <a:rPr lang="en-US" altLang="en-US" sz="4000" dirty="0">
                <a:effectLst>
                  <a:outerShdw blurRad="38100" dist="38100" dir="2700000" algn="tl">
                    <a:srgbClr val="000000">
                      <a:alpha val="43137"/>
                    </a:srgbClr>
                  </a:outerShdw>
                </a:effectLst>
                <a:latin typeface="Impact" panose="020B0806030902050204" pitchFamily="34" charset="0"/>
              </a:rPr>
              <a:t>feel their organization fully enables them</a:t>
            </a:r>
          </a:p>
          <a:p>
            <a:pPr>
              <a:buFontTx/>
              <a:buChar char="•"/>
            </a:pPr>
            <a:r>
              <a:rPr lang="en-US" altLang="en-US" sz="4000" dirty="0">
                <a:effectLst>
                  <a:outerShdw blurRad="38100" dist="38100" dir="2700000" algn="tl">
                    <a:srgbClr val="000000">
                      <a:alpha val="43137"/>
                    </a:srgbClr>
                  </a:outerShdw>
                </a:effectLst>
                <a:latin typeface="Impact" panose="020B0806030902050204" pitchFamily="34" charset="0"/>
              </a:rPr>
              <a:t>Only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20% </a:t>
            </a:r>
            <a:r>
              <a:rPr lang="en-US" altLang="en-US" sz="4000" dirty="0">
                <a:effectLst>
                  <a:outerShdw blurRad="38100" dist="38100" dir="2700000" algn="tl">
                    <a:srgbClr val="000000">
                      <a:alpha val="43137"/>
                    </a:srgbClr>
                  </a:outerShdw>
                </a:effectLst>
                <a:latin typeface="Impact" panose="020B0806030902050204" pitchFamily="34" charset="0"/>
              </a:rPr>
              <a:t>fully trusted their organization </a:t>
            </a:r>
          </a:p>
          <a:p>
            <a:pPr>
              <a:buFontTx/>
              <a:buChar char="•"/>
            </a:pPr>
            <a:endParaRPr lang="en-US" altLang="en-US" sz="40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628115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857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857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857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857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78" grpId="0" uiExpand="1" build="p"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6" name="Picture 4" descr="Soccer%20PI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91949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Soccer%20PIC.jpg"/>
          <p:cNvPicPr>
            <a:picLocks noChangeAspect="1"/>
          </p:cNvPicPr>
          <p:nvPr/>
        </p:nvPicPr>
        <p:blipFill>
          <a:blip r:embed="rId2">
            <a:extLst>
              <a:ext uri="{BEBA8EAE-BF5A-486C-A8C5-ECC9F3942E4B}">
                <a14:imgProps xmlns:a14="http://schemas.microsoft.com/office/drawing/2010/main">
                  <a14:imgLayer r:embed="rId3">
                    <a14:imgEffect>
                      <a14:brightnessContrast bright="-4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629" name="Text Box 5"/>
          <p:cNvSpPr txBox="1">
            <a:spLocks noChangeArrowheads="1"/>
          </p:cNvSpPr>
          <p:nvPr/>
        </p:nvSpPr>
        <p:spPr bwMode="auto">
          <a:xfrm>
            <a:off x="381000" y="533400"/>
            <a:ext cx="853440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7338" indent="-287338">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a:buFontTx/>
              <a:buChar char="•"/>
            </a:pPr>
            <a:r>
              <a:rPr lang="en-US" altLang="en-US" sz="4000" dirty="0">
                <a:solidFill>
                  <a:srgbClr val="FFFFFF"/>
                </a:solidFill>
                <a:effectLst>
                  <a:outerShdw blurRad="38100" dist="38100" dir="2700000" algn="tl">
                    <a:srgbClr val="000000">
                      <a:alpha val="43137"/>
                    </a:srgbClr>
                  </a:outerShdw>
                </a:effectLst>
                <a:latin typeface="Impact" panose="020B0806030902050204" pitchFamily="34" charset="0"/>
              </a:rPr>
              <a:t>Only 4 o </a:t>
            </a:r>
            <a:r>
              <a:rPr lang="en-US" altLang="en-US" sz="4000" dirty="0" err="1">
                <a:solidFill>
                  <a:srgbClr val="FFFFFF"/>
                </a:solidFill>
                <a:effectLst>
                  <a:outerShdw blurRad="38100" dist="38100" dir="2700000" algn="tl">
                    <a:srgbClr val="000000">
                      <a:alpha val="43137"/>
                    </a:srgbClr>
                  </a:outerShdw>
                </a:effectLst>
                <a:latin typeface="Impact" panose="020B0806030902050204" pitchFamily="34" charset="0"/>
              </a:rPr>
              <a:t>fthe</a:t>
            </a:r>
            <a:r>
              <a:rPr lang="en-US" altLang="en-US" sz="4000" dirty="0">
                <a:solidFill>
                  <a:srgbClr val="FFFFFF"/>
                </a:solidFill>
                <a:effectLst>
                  <a:outerShdw blurRad="38100" dist="38100" dir="2700000" algn="tl">
                    <a:srgbClr val="000000">
                      <a:alpha val="43137"/>
                    </a:srgbClr>
                  </a:outerShdw>
                </a:effectLst>
                <a:latin typeface="Impact" panose="020B0806030902050204" pitchFamily="34" charset="0"/>
              </a:rPr>
              <a:t> 11 players would know which goal is theirs</a:t>
            </a:r>
          </a:p>
          <a:p>
            <a:pPr>
              <a:buFontTx/>
              <a:buChar char="•"/>
            </a:pPr>
            <a:r>
              <a:rPr lang="en-US" altLang="en-US" sz="4000" dirty="0">
                <a:solidFill>
                  <a:srgbClr val="FFFFFF"/>
                </a:solidFill>
                <a:effectLst>
                  <a:outerShdw blurRad="38100" dist="38100" dir="2700000" algn="tl">
                    <a:srgbClr val="000000">
                      <a:alpha val="43137"/>
                    </a:srgbClr>
                  </a:outerShdw>
                </a:effectLst>
                <a:latin typeface="Impact" panose="020B0806030902050204" pitchFamily="34" charset="0"/>
              </a:rPr>
              <a:t>Only 2 of the 11 would care.</a:t>
            </a:r>
          </a:p>
          <a:p>
            <a:pPr>
              <a:buFontTx/>
              <a:buChar char="•"/>
            </a:pPr>
            <a:r>
              <a:rPr lang="en-US" altLang="en-US" sz="4000" dirty="0">
                <a:solidFill>
                  <a:srgbClr val="FFFFFF"/>
                </a:solidFill>
                <a:effectLst>
                  <a:outerShdw blurRad="38100" dist="38100" dir="2700000" algn="tl">
                    <a:srgbClr val="000000">
                      <a:alpha val="43137"/>
                    </a:srgbClr>
                  </a:outerShdw>
                </a:effectLst>
                <a:latin typeface="Impact" panose="020B0806030902050204" pitchFamily="34" charset="0"/>
              </a:rPr>
              <a:t>Only 2 would know what position they play and what they should do</a:t>
            </a:r>
          </a:p>
          <a:p>
            <a:pPr>
              <a:buFontTx/>
              <a:buChar char="•"/>
            </a:pPr>
            <a:r>
              <a:rPr lang="en-US" altLang="en-US" sz="4000" dirty="0">
                <a:solidFill>
                  <a:srgbClr val="FFFFFF"/>
                </a:solidFill>
                <a:effectLst>
                  <a:outerShdw blurRad="38100" dist="38100" dir="2700000" algn="tl">
                    <a:srgbClr val="000000">
                      <a:alpha val="43137"/>
                    </a:srgbClr>
                  </a:outerShdw>
                </a:effectLst>
                <a:latin typeface="Impact" panose="020B0806030902050204" pitchFamily="34" charset="0"/>
              </a:rPr>
              <a:t>All but 2 would be competing with their own team members rather than their opponent.</a:t>
            </a:r>
          </a:p>
          <a:p>
            <a:pPr>
              <a:buFontTx/>
              <a:buChar char="•"/>
            </a:pPr>
            <a:endParaRPr lang="en-US" altLang="en-US" sz="4000" b="1" dirty="0">
              <a:solidFill>
                <a:srgbClr val="FFFFFF"/>
              </a:solidFill>
              <a:effectLst>
                <a:outerShdw blurRad="38100" dist="38100" dir="2700000" algn="tl">
                  <a:srgbClr val="000000"/>
                </a:outerShdw>
              </a:effectLst>
              <a:latin typeface="Impact" panose="020B0806030902050204" pitchFamily="34" charset="0"/>
            </a:endParaRPr>
          </a:p>
        </p:txBody>
      </p:sp>
    </p:spTree>
    <p:extLst>
      <p:ext uri="{BB962C8B-B14F-4D97-AF65-F5344CB8AC3E}">
        <p14:creationId xmlns:p14="http://schemas.microsoft.com/office/powerpoint/2010/main" val="159889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062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062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062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506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0629" grpId="0" uiExpand="1" build="p"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Text Box 2"/>
          <p:cNvSpPr txBox="1">
            <a:spLocks noChangeArrowheads="1"/>
          </p:cNvSpPr>
          <p:nvPr/>
        </p:nvSpPr>
        <p:spPr bwMode="auto">
          <a:xfrm>
            <a:off x="0" y="1371600"/>
            <a:ext cx="9220200" cy="3093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8000" dirty="0">
                <a:solidFill>
                  <a:srgbClr val="FF0000"/>
                </a:solidFill>
                <a:effectLst>
                  <a:outerShdw blurRad="38100" dist="38100" dir="2700000" algn="tl">
                    <a:srgbClr val="000000">
                      <a:alpha val="43137"/>
                    </a:srgbClr>
                  </a:outerShdw>
                </a:effectLst>
                <a:latin typeface="Impact" panose="020B0806030902050204" pitchFamily="34" charset="0"/>
              </a:rPr>
              <a:t>What one thing …</a:t>
            </a:r>
          </a:p>
          <a:p>
            <a:pPr algn="ctr"/>
            <a:r>
              <a:rPr lang="en-US" altLang="en-US" sz="11500" dirty="0">
                <a:effectLst>
                  <a:outerShdw blurRad="38100" dist="38100" dir="2700000" algn="tl">
                    <a:srgbClr val="000000">
                      <a:alpha val="43137"/>
                    </a:srgbClr>
                  </a:outerShdw>
                </a:effectLst>
                <a:latin typeface="Impact" panose="020B0806030902050204" pitchFamily="34" charset="0"/>
              </a:rPr>
              <a:t>Recognition</a:t>
            </a:r>
          </a:p>
        </p:txBody>
      </p:sp>
    </p:spTree>
    <p:extLst>
      <p:ext uri="{BB962C8B-B14F-4D97-AF65-F5344CB8AC3E}">
        <p14:creationId xmlns:p14="http://schemas.microsoft.com/office/powerpoint/2010/main" val="405869390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Text Box 2"/>
          <p:cNvSpPr txBox="1">
            <a:spLocks noChangeArrowheads="1"/>
          </p:cNvSpPr>
          <p:nvPr/>
        </p:nvSpPr>
        <p:spPr bwMode="auto">
          <a:xfrm>
            <a:off x="0" y="304800"/>
            <a:ext cx="91440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8000" dirty="0">
                <a:effectLst>
                  <a:outerShdw blurRad="38100" dist="38100" dir="2700000" algn="tl">
                    <a:srgbClr val="000000">
                      <a:alpha val="43137"/>
                    </a:srgbClr>
                  </a:outerShdw>
                </a:effectLst>
                <a:latin typeface="Impact" panose="020B0806030902050204" pitchFamily="34" charset="0"/>
              </a:rPr>
              <a:t>Without </a:t>
            </a:r>
          </a:p>
          <a:p>
            <a:pPr algn="ctr"/>
            <a:r>
              <a:rPr lang="en-US" altLang="en-US" sz="8000" dirty="0">
                <a:solidFill>
                  <a:srgbClr val="FF0000"/>
                </a:solidFill>
                <a:effectLst>
                  <a:outerShdw blurRad="38100" dist="38100" dir="2700000" algn="tl">
                    <a:srgbClr val="000000">
                      <a:alpha val="43137"/>
                    </a:srgbClr>
                  </a:outerShdw>
                </a:effectLst>
                <a:latin typeface="Impact" panose="020B0806030902050204" pitchFamily="34" charset="0"/>
              </a:rPr>
              <a:t>involvement</a:t>
            </a:r>
          </a:p>
          <a:p>
            <a:pPr algn="ctr"/>
            <a:r>
              <a:rPr lang="en-US" altLang="en-US" sz="8000" dirty="0">
                <a:effectLst>
                  <a:outerShdw blurRad="38100" dist="38100" dir="2700000" algn="tl">
                    <a:srgbClr val="000000">
                      <a:alpha val="43137"/>
                    </a:srgbClr>
                  </a:outerShdw>
                </a:effectLst>
                <a:latin typeface="Impact" panose="020B0806030902050204" pitchFamily="34" charset="0"/>
              </a:rPr>
              <a:t>there is</a:t>
            </a:r>
          </a:p>
          <a:p>
            <a:pPr algn="ctr"/>
            <a:r>
              <a:rPr lang="en-US" altLang="en-US" sz="8000" dirty="0">
                <a:solidFill>
                  <a:srgbClr val="FF0000"/>
                </a:solidFill>
                <a:effectLst>
                  <a:outerShdw blurRad="38100" dist="38100" dir="2700000" algn="tl">
                    <a:srgbClr val="000000">
                      <a:alpha val="43137"/>
                    </a:srgbClr>
                  </a:outerShdw>
                </a:effectLst>
                <a:latin typeface="Impact" panose="020B0806030902050204" pitchFamily="34" charset="0"/>
              </a:rPr>
              <a:t>no commitment.</a:t>
            </a:r>
            <a:endParaRPr lang="en-US" altLang="en-US" sz="6600" dirty="0">
              <a:solidFill>
                <a:srgbClr val="FF0000"/>
              </a:solidFill>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1547156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770" name="Text Box 2"/>
          <p:cNvSpPr txBox="1">
            <a:spLocks noChangeArrowheads="1"/>
          </p:cNvSpPr>
          <p:nvPr/>
        </p:nvSpPr>
        <p:spPr bwMode="auto">
          <a:xfrm>
            <a:off x="0" y="1295400"/>
            <a:ext cx="91440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812800" algn="l"/>
              </a:tabLst>
              <a:defRPr sz="2400">
                <a:solidFill>
                  <a:schemeClr val="tx1"/>
                </a:solidFill>
                <a:latin typeface="Arial" panose="020B0604020202020204" pitchFamily="34" charset="0"/>
              </a:defRPr>
            </a:lvl1pPr>
            <a:lvl2pPr>
              <a:tabLst>
                <a:tab pos="812800" algn="l"/>
              </a:tabLst>
              <a:defRPr sz="2400">
                <a:solidFill>
                  <a:schemeClr val="tx1"/>
                </a:solidFill>
                <a:latin typeface="Arial" panose="020B0604020202020204" pitchFamily="34" charset="0"/>
              </a:defRPr>
            </a:lvl2pPr>
            <a:lvl3pPr>
              <a:tabLst>
                <a:tab pos="812800" algn="l"/>
              </a:tabLst>
              <a:defRPr sz="2400">
                <a:solidFill>
                  <a:schemeClr val="tx1"/>
                </a:solidFill>
                <a:latin typeface="Arial" panose="020B0604020202020204" pitchFamily="34" charset="0"/>
              </a:defRPr>
            </a:lvl3pPr>
            <a:lvl4pPr>
              <a:tabLst>
                <a:tab pos="812800" algn="l"/>
              </a:tabLst>
              <a:defRPr sz="2400">
                <a:solidFill>
                  <a:schemeClr val="tx1"/>
                </a:solidFill>
                <a:latin typeface="Arial" panose="020B0604020202020204" pitchFamily="34" charset="0"/>
              </a:defRPr>
            </a:lvl4pPr>
            <a:lvl5pPr>
              <a:tabLst>
                <a:tab pos="812800" algn="l"/>
              </a:tabLst>
              <a:defRPr sz="2400">
                <a:solidFill>
                  <a:schemeClr val="tx1"/>
                </a:solidFill>
                <a:latin typeface="Arial" panose="020B0604020202020204" pitchFamily="34" charset="0"/>
              </a:defRPr>
            </a:lvl5pPr>
            <a:lvl6pPr eaLnBrk="0" fontAlgn="base" hangingPunct="0">
              <a:spcBef>
                <a:spcPct val="0"/>
              </a:spcBef>
              <a:spcAft>
                <a:spcPct val="0"/>
              </a:spcAft>
              <a:tabLst>
                <a:tab pos="812800" algn="l"/>
              </a:tabLst>
              <a:defRPr sz="2400">
                <a:solidFill>
                  <a:schemeClr val="tx1"/>
                </a:solidFill>
                <a:latin typeface="Arial" panose="020B0604020202020204" pitchFamily="34" charset="0"/>
              </a:defRPr>
            </a:lvl6pPr>
            <a:lvl7pPr eaLnBrk="0" fontAlgn="base" hangingPunct="0">
              <a:spcBef>
                <a:spcPct val="0"/>
              </a:spcBef>
              <a:spcAft>
                <a:spcPct val="0"/>
              </a:spcAft>
              <a:tabLst>
                <a:tab pos="812800" algn="l"/>
              </a:tabLst>
              <a:defRPr sz="2400">
                <a:solidFill>
                  <a:schemeClr val="tx1"/>
                </a:solidFill>
                <a:latin typeface="Arial" panose="020B0604020202020204" pitchFamily="34" charset="0"/>
              </a:defRPr>
            </a:lvl7pPr>
            <a:lvl8pPr eaLnBrk="0" fontAlgn="base" hangingPunct="0">
              <a:spcBef>
                <a:spcPct val="0"/>
              </a:spcBef>
              <a:spcAft>
                <a:spcPct val="0"/>
              </a:spcAft>
              <a:tabLst>
                <a:tab pos="812800" algn="l"/>
              </a:tabLst>
              <a:defRPr sz="2400">
                <a:solidFill>
                  <a:schemeClr val="tx1"/>
                </a:solidFill>
                <a:latin typeface="Arial" panose="020B0604020202020204" pitchFamily="34" charset="0"/>
              </a:defRPr>
            </a:lvl8pPr>
            <a:lvl9pPr eaLnBrk="0" fontAlgn="base" hangingPunct="0">
              <a:spcBef>
                <a:spcPct val="0"/>
              </a:spcBef>
              <a:spcAft>
                <a:spcPct val="0"/>
              </a:spcAft>
              <a:tabLst>
                <a:tab pos="812800" algn="l"/>
              </a:tabLst>
              <a:defRPr sz="2400">
                <a:solidFill>
                  <a:schemeClr val="tx1"/>
                </a:solidFill>
                <a:latin typeface="Arial" panose="020B0604020202020204" pitchFamily="34" charset="0"/>
              </a:defRPr>
            </a:lvl9pPr>
          </a:lstStyle>
          <a:p>
            <a:pPr algn="ctr"/>
            <a:r>
              <a:rPr lang="en-US" altLang="en-US" sz="10600" dirty="0">
                <a:effectLst>
                  <a:outerShdw blurRad="38100" dist="38100" dir="2700000" algn="tl">
                    <a:srgbClr val="000000">
                      <a:alpha val="43137"/>
                    </a:srgbClr>
                  </a:outerShdw>
                </a:effectLst>
                <a:latin typeface="Impact" panose="020B0806030902050204" pitchFamily="34" charset="0"/>
              </a:rPr>
              <a:t>So how </a:t>
            </a:r>
          </a:p>
          <a:p>
            <a:pPr algn="ctr"/>
            <a:r>
              <a:rPr lang="en-US" altLang="en-US" sz="10600" dirty="0">
                <a:effectLst>
                  <a:outerShdw blurRad="38100" dist="38100" dir="2700000" algn="tl">
                    <a:srgbClr val="000000">
                      <a:alpha val="43137"/>
                    </a:srgbClr>
                  </a:outerShdw>
                </a:effectLst>
                <a:latin typeface="Impact" panose="020B0806030902050204" pitchFamily="34" charset="0"/>
              </a:rPr>
              <a:t>do </a:t>
            </a:r>
            <a:r>
              <a:rPr lang="en-US" altLang="en-US" sz="10600" dirty="0">
                <a:solidFill>
                  <a:srgbClr val="FF0000"/>
                </a:solidFill>
                <a:effectLst>
                  <a:outerShdw blurRad="38100" dist="38100" dir="2700000" algn="tl">
                    <a:srgbClr val="000000">
                      <a:alpha val="43137"/>
                    </a:srgbClr>
                  </a:outerShdw>
                </a:effectLst>
                <a:latin typeface="Impact" panose="020B0806030902050204" pitchFamily="34" charset="0"/>
              </a:rPr>
              <a:t>you </a:t>
            </a:r>
            <a:r>
              <a:rPr lang="en-US" altLang="en-US" sz="10600" dirty="0">
                <a:effectLst>
                  <a:outerShdw blurRad="38100" dist="38100" dir="2700000" algn="tl">
                    <a:srgbClr val="000000">
                      <a:alpha val="43137"/>
                    </a:srgbClr>
                  </a:outerShdw>
                </a:effectLst>
                <a:latin typeface="Impact" panose="020B0806030902050204" pitchFamily="34" charset="0"/>
              </a:rPr>
              <a:t>do it?</a:t>
            </a:r>
            <a:endParaRPr lang="en-US" altLang="en-US" sz="9600" i="1" dirty="0">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9951752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a:xfrm>
            <a:off x="0" y="457200"/>
            <a:ext cx="9144000" cy="1143000"/>
          </a:xfrm>
        </p:spPr>
        <p:txBody>
          <a:bodyPr/>
          <a:lstStyle/>
          <a:p>
            <a:pPr algn="ctr"/>
            <a:r>
              <a:rPr lang="en-US" altLang="en-US" sz="5400" dirty="0">
                <a:solidFill>
                  <a:schemeClr val="tx1"/>
                </a:solidFill>
                <a:effectLst>
                  <a:outerShdw blurRad="38100" dist="38100" dir="2700000" algn="tl">
                    <a:srgbClr val="000000">
                      <a:alpha val="43137"/>
                    </a:srgbClr>
                  </a:outerShdw>
                </a:effectLst>
              </a:rPr>
              <a:t>Three Building Blocks for a</a:t>
            </a:r>
            <a:br>
              <a:rPr lang="en-US" altLang="en-US" sz="5400" dirty="0">
                <a:solidFill>
                  <a:schemeClr val="tx1"/>
                </a:solidFill>
                <a:effectLst>
                  <a:outerShdw blurRad="38100" dist="38100" dir="2700000" algn="tl">
                    <a:srgbClr val="000000">
                      <a:alpha val="43137"/>
                    </a:srgbClr>
                  </a:outerShdw>
                </a:effectLst>
              </a:rPr>
            </a:br>
            <a:r>
              <a:rPr lang="en-US" altLang="en-US" sz="5400" dirty="0">
                <a:solidFill>
                  <a:schemeClr val="tx1"/>
                </a:solidFill>
                <a:effectLst>
                  <a:outerShdw blurRad="38100" dist="38100" dir="2700000" algn="tl">
                    <a:srgbClr val="000000">
                      <a:alpha val="43137"/>
                    </a:srgbClr>
                  </a:outerShdw>
                </a:effectLst>
              </a:rPr>
              <a:t>Superior Service culture</a:t>
            </a:r>
          </a:p>
        </p:txBody>
      </p:sp>
      <p:sp>
        <p:nvSpPr>
          <p:cNvPr id="1106947" name="Rectangle 3"/>
          <p:cNvSpPr>
            <a:spLocks noGrp="1" noChangeArrowheads="1"/>
          </p:cNvSpPr>
          <p:nvPr>
            <p:ph idx="1"/>
          </p:nvPr>
        </p:nvSpPr>
        <p:spPr>
          <a:xfrm>
            <a:off x="271112" y="2209800"/>
            <a:ext cx="8763000" cy="4114800"/>
          </a:xfrm>
        </p:spPr>
        <p:txBody>
          <a:bodyPr/>
          <a:lstStyle/>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Management Commitment</a:t>
            </a:r>
          </a:p>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Customer Feedback</a:t>
            </a:r>
          </a:p>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Employee Performance</a:t>
            </a:r>
          </a:p>
        </p:txBody>
      </p:sp>
    </p:spTree>
    <p:extLst>
      <p:ext uri="{BB962C8B-B14F-4D97-AF65-F5344CB8AC3E}">
        <p14:creationId xmlns:p14="http://schemas.microsoft.com/office/powerpoint/2010/main" val="161497416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0" y="457200"/>
            <a:ext cx="9144000" cy="1143000"/>
          </a:xfrm>
        </p:spPr>
        <p:txBody>
          <a:bodyPr/>
          <a:lstStyle/>
          <a:p>
            <a:pPr algn="ctr"/>
            <a:r>
              <a:rPr lang="en-US" altLang="en-US" sz="5400" dirty="0">
                <a:solidFill>
                  <a:schemeClr val="tx1"/>
                </a:solidFill>
                <a:effectLst>
                  <a:outerShdw blurRad="38100" dist="38100" dir="2700000" algn="tl">
                    <a:srgbClr val="000000">
                      <a:alpha val="43137"/>
                    </a:srgbClr>
                  </a:outerShdw>
                </a:effectLst>
              </a:rPr>
              <a:t>Three Building Blocks for a</a:t>
            </a:r>
            <a:br>
              <a:rPr lang="en-US" altLang="en-US" sz="5400" dirty="0">
                <a:solidFill>
                  <a:schemeClr val="tx1"/>
                </a:solidFill>
                <a:effectLst>
                  <a:outerShdw blurRad="38100" dist="38100" dir="2700000" algn="tl">
                    <a:srgbClr val="000000">
                      <a:alpha val="43137"/>
                    </a:srgbClr>
                  </a:outerShdw>
                </a:effectLst>
              </a:rPr>
            </a:br>
            <a:r>
              <a:rPr lang="en-US" altLang="en-US" sz="5400" dirty="0">
                <a:solidFill>
                  <a:schemeClr val="tx1"/>
                </a:solidFill>
                <a:effectLst>
                  <a:outerShdw blurRad="38100" dist="38100" dir="2700000" algn="tl">
                    <a:srgbClr val="000000">
                      <a:alpha val="43137"/>
                    </a:srgbClr>
                  </a:outerShdw>
                </a:effectLst>
              </a:rPr>
              <a:t>Superior Service culture</a:t>
            </a:r>
          </a:p>
        </p:txBody>
      </p:sp>
      <p:sp>
        <p:nvSpPr>
          <p:cNvPr id="1106947" name="Rectangle 3"/>
          <p:cNvSpPr>
            <a:spLocks noGrp="1" noChangeArrowheads="1"/>
          </p:cNvSpPr>
          <p:nvPr>
            <p:ph idx="1"/>
          </p:nvPr>
        </p:nvSpPr>
        <p:spPr>
          <a:xfrm>
            <a:off x="271112" y="2209800"/>
            <a:ext cx="8763000" cy="4114800"/>
          </a:xfrm>
        </p:spPr>
        <p:txBody>
          <a:bodyPr/>
          <a:lstStyle/>
          <a:p>
            <a:pPr marL="914400" indent="-914400">
              <a:buClr>
                <a:schemeClr val="tx1"/>
              </a:buClr>
              <a:buSzTx/>
              <a:buFont typeface="+mj-lt"/>
              <a:buAutoNum type="arabicPeriod"/>
            </a:pPr>
            <a:r>
              <a:rPr lang="en-US" altLang="en-US" sz="5400" dirty="0">
                <a:solidFill>
                  <a:srgbClr val="FF0000"/>
                </a:solidFill>
                <a:effectLst>
                  <a:outerShdw blurRad="38100" dist="38100" dir="2700000" algn="tl">
                    <a:srgbClr val="000000">
                      <a:alpha val="43137"/>
                    </a:srgbClr>
                  </a:outerShdw>
                </a:effectLst>
              </a:rPr>
              <a:t>Management Commitment</a:t>
            </a:r>
          </a:p>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Customer Feedback</a:t>
            </a:r>
          </a:p>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Employee Performance</a:t>
            </a:r>
          </a:p>
        </p:txBody>
      </p:sp>
    </p:spTree>
    <p:extLst>
      <p:ext uri="{BB962C8B-B14F-4D97-AF65-F5344CB8AC3E}">
        <p14:creationId xmlns:p14="http://schemas.microsoft.com/office/powerpoint/2010/main" val="34809697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0" y="457200"/>
            <a:ext cx="9144000" cy="1143000"/>
          </a:xfrm>
        </p:spPr>
        <p:txBody>
          <a:bodyPr/>
          <a:lstStyle/>
          <a:p>
            <a:pPr algn="ctr"/>
            <a:r>
              <a:rPr lang="en-US" altLang="en-US" sz="5400" dirty="0">
                <a:solidFill>
                  <a:schemeClr val="tx1"/>
                </a:solidFill>
                <a:effectLst>
                  <a:outerShdw blurRad="38100" dist="38100" dir="2700000" algn="tl">
                    <a:srgbClr val="000000">
                      <a:alpha val="43137"/>
                    </a:srgbClr>
                  </a:outerShdw>
                </a:effectLst>
              </a:rPr>
              <a:t>Three Building Blocks for a</a:t>
            </a:r>
            <a:br>
              <a:rPr lang="en-US" altLang="en-US" sz="5400" dirty="0">
                <a:solidFill>
                  <a:schemeClr val="tx1"/>
                </a:solidFill>
                <a:effectLst>
                  <a:outerShdw blurRad="38100" dist="38100" dir="2700000" algn="tl">
                    <a:srgbClr val="000000">
                      <a:alpha val="43137"/>
                    </a:srgbClr>
                  </a:outerShdw>
                </a:effectLst>
              </a:rPr>
            </a:br>
            <a:r>
              <a:rPr lang="en-US" altLang="en-US" sz="5400" dirty="0">
                <a:solidFill>
                  <a:schemeClr val="tx1"/>
                </a:solidFill>
                <a:effectLst>
                  <a:outerShdw blurRad="38100" dist="38100" dir="2700000" algn="tl">
                    <a:srgbClr val="000000">
                      <a:alpha val="43137"/>
                    </a:srgbClr>
                  </a:outerShdw>
                </a:effectLst>
              </a:rPr>
              <a:t>Superior Service culture</a:t>
            </a:r>
          </a:p>
        </p:txBody>
      </p:sp>
      <p:sp>
        <p:nvSpPr>
          <p:cNvPr id="1106947" name="Rectangle 3"/>
          <p:cNvSpPr>
            <a:spLocks noGrp="1" noChangeArrowheads="1"/>
          </p:cNvSpPr>
          <p:nvPr>
            <p:ph idx="1"/>
          </p:nvPr>
        </p:nvSpPr>
        <p:spPr>
          <a:xfrm>
            <a:off x="271112" y="2209800"/>
            <a:ext cx="8763000" cy="4114800"/>
          </a:xfrm>
        </p:spPr>
        <p:txBody>
          <a:bodyPr/>
          <a:lstStyle/>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Management Commitment</a:t>
            </a:r>
          </a:p>
          <a:p>
            <a:pPr marL="914400" indent="-914400">
              <a:buClr>
                <a:schemeClr val="tx1"/>
              </a:buClr>
              <a:buSzTx/>
              <a:buFont typeface="+mj-lt"/>
              <a:buAutoNum type="arabicPeriod"/>
            </a:pPr>
            <a:r>
              <a:rPr lang="en-US" altLang="en-US" sz="5400" dirty="0">
                <a:solidFill>
                  <a:srgbClr val="FF0000"/>
                </a:solidFill>
                <a:effectLst>
                  <a:outerShdw blurRad="38100" dist="38100" dir="2700000" algn="tl">
                    <a:srgbClr val="000000">
                      <a:alpha val="43137"/>
                    </a:srgbClr>
                  </a:outerShdw>
                </a:effectLst>
              </a:rPr>
              <a:t>Student Feedback</a:t>
            </a:r>
          </a:p>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Employee Performance</a:t>
            </a:r>
          </a:p>
        </p:txBody>
      </p:sp>
    </p:spTree>
    <p:extLst>
      <p:ext uri="{BB962C8B-B14F-4D97-AF65-F5344CB8AC3E}">
        <p14:creationId xmlns:p14="http://schemas.microsoft.com/office/powerpoint/2010/main" val="36164423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Text Box 2"/>
          <p:cNvSpPr txBox="1">
            <a:spLocks noChangeArrowheads="1"/>
          </p:cNvSpPr>
          <p:nvPr/>
        </p:nvSpPr>
        <p:spPr bwMode="auto">
          <a:xfrm>
            <a:off x="609600" y="1219200"/>
            <a:ext cx="8229600"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600" dirty="0">
                <a:solidFill>
                  <a:srgbClr val="FF0000"/>
                </a:solidFill>
                <a:effectLst>
                  <a:outerShdw blurRad="38100" dist="38100" dir="2700000" algn="tl">
                    <a:srgbClr val="000000">
                      <a:alpha val="43137"/>
                    </a:srgbClr>
                  </a:outerShdw>
                </a:effectLst>
                <a:latin typeface="Impact" panose="020B0806030902050204" pitchFamily="34" charset="0"/>
              </a:rPr>
              <a:t>What one thing . . .</a:t>
            </a:r>
          </a:p>
          <a:p>
            <a:pPr algn="ctr"/>
            <a:r>
              <a:rPr lang="en-US" altLang="en-US" sz="5400" dirty="0">
                <a:effectLst>
                  <a:outerShdw blurRad="38100" dist="38100" dir="2700000" algn="tl">
                    <a:srgbClr val="000000">
                      <a:alpha val="43137"/>
                    </a:srgbClr>
                  </a:outerShdw>
                </a:effectLst>
                <a:latin typeface="Impact" panose="020B0806030902050204" pitchFamily="34" charset="0"/>
              </a:rPr>
              <a:t>“What one thing </a:t>
            </a:r>
          </a:p>
          <a:p>
            <a:pPr algn="ctr"/>
            <a:r>
              <a:rPr lang="en-US" altLang="en-US" sz="5400" dirty="0">
                <a:effectLst>
                  <a:outerShdw blurRad="38100" dist="38100" dir="2700000" algn="tl">
                    <a:srgbClr val="000000">
                      <a:alpha val="43137"/>
                    </a:srgbClr>
                  </a:outerShdw>
                </a:effectLst>
                <a:latin typeface="Impact" panose="020B0806030902050204" pitchFamily="34" charset="0"/>
              </a:rPr>
              <a:t> could we do to make</a:t>
            </a:r>
          </a:p>
          <a:p>
            <a:pPr algn="ctr"/>
            <a:r>
              <a:rPr lang="en-US" altLang="en-US" sz="5400" dirty="0">
                <a:effectLst>
                  <a:outerShdw blurRad="38100" dist="38100" dir="2700000" algn="tl">
                    <a:srgbClr val="000000">
                      <a:alpha val="43137"/>
                    </a:srgbClr>
                  </a:outerShdw>
                </a:effectLst>
                <a:latin typeface="Impact" panose="020B0806030902050204" pitchFamily="34" charset="0"/>
              </a:rPr>
              <a:t>your student experience more enjoyable?”</a:t>
            </a:r>
          </a:p>
        </p:txBody>
      </p:sp>
      <p:sp>
        <p:nvSpPr>
          <p:cNvPr id="877571" name="Text Box 3"/>
          <p:cNvSpPr txBox="1">
            <a:spLocks noChangeArrowheads="1"/>
          </p:cNvSpPr>
          <p:nvPr/>
        </p:nvSpPr>
        <p:spPr bwMode="auto">
          <a:xfrm>
            <a:off x="0" y="152400"/>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6000" dirty="0">
                <a:effectLst>
                  <a:outerShdw blurRad="38100" dist="38100" dir="2700000" algn="tl">
                    <a:srgbClr val="000000">
                      <a:alpha val="43137"/>
                    </a:srgbClr>
                  </a:outerShdw>
                </a:effectLst>
                <a:latin typeface="Impact" panose="020B0806030902050204" pitchFamily="34" charset="0"/>
              </a:rPr>
              <a:t>Remove the Dissatisfiers.</a:t>
            </a:r>
          </a:p>
        </p:txBody>
      </p:sp>
    </p:spTree>
    <p:extLst>
      <p:ext uri="{BB962C8B-B14F-4D97-AF65-F5344CB8AC3E}">
        <p14:creationId xmlns:p14="http://schemas.microsoft.com/office/powerpoint/2010/main" val="42150342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0" y="457200"/>
            <a:ext cx="9144000" cy="1143000"/>
          </a:xfrm>
        </p:spPr>
        <p:txBody>
          <a:bodyPr/>
          <a:lstStyle/>
          <a:p>
            <a:pPr algn="ctr"/>
            <a:r>
              <a:rPr lang="en-US" altLang="en-US" sz="5400" dirty="0">
                <a:solidFill>
                  <a:schemeClr val="tx1"/>
                </a:solidFill>
                <a:effectLst>
                  <a:outerShdw blurRad="38100" dist="38100" dir="2700000" algn="tl">
                    <a:srgbClr val="000000">
                      <a:alpha val="43137"/>
                    </a:srgbClr>
                  </a:outerShdw>
                </a:effectLst>
              </a:rPr>
              <a:t>Three Building Blocks for a</a:t>
            </a:r>
            <a:br>
              <a:rPr lang="en-US" altLang="en-US" sz="5400" dirty="0">
                <a:solidFill>
                  <a:schemeClr val="tx1"/>
                </a:solidFill>
                <a:effectLst>
                  <a:outerShdw blurRad="38100" dist="38100" dir="2700000" algn="tl">
                    <a:srgbClr val="000000">
                      <a:alpha val="43137"/>
                    </a:srgbClr>
                  </a:outerShdw>
                </a:effectLst>
              </a:rPr>
            </a:br>
            <a:r>
              <a:rPr lang="en-US" altLang="en-US" sz="5400" dirty="0">
                <a:solidFill>
                  <a:schemeClr val="tx1"/>
                </a:solidFill>
                <a:effectLst>
                  <a:outerShdw blurRad="38100" dist="38100" dir="2700000" algn="tl">
                    <a:srgbClr val="000000">
                      <a:alpha val="43137"/>
                    </a:srgbClr>
                  </a:outerShdw>
                </a:effectLst>
              </a:rPr>
              <a:t>Superior Service culture</a:t>
            </a:r>
          </a:p>
        </p:txBody>
      </p:sp>
      <p:sp>
        <p:nvSpPr>
          <p:cNvPr id="1106947" name="Rectangle 3"/>
          <p:cNvSpPr>
            <a:spLocks noGrp="1" noChangeArrowheads="1"/>
          </p:cNvSpPr>
          <p:nvPr>
            <p:ph idx="1"/>
          </p:nvPr>
        </p:nvSpPr>
        <p:spPr>
          <a:xfrm>
            <a:off x="271112" y="2209800"/>
            <a:ext cx="8763000" cy="4114800"/>
          </a:xfrm>
        </p:spPr>
        <p:txBody>
          <a:bodyPr/>
          <a:lstStyle/>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Management Commitment</a:t>
            </a:r>
          </a:p>
          <a:p>
            <a:pPr marL="914400" indent="-914400">
              <a:buClr>
                <a:schemeClr val="tx1"/>
              </a:buClr>
              <a:buSzTx/>
              <a:buFont typeface="+mj-lt"/>
              <a:buAutoNum type="arabicPeriod"/>
            </a:pPr>
            <a:r>
              <a:rPr lang="en-US" altLang="en-US" sz="5400" dirty="0">
                <a:effectLst>
                  <a:outerShdw blurRad="38100" dist="38100" dir="2700000" algn="tl">
                    <a:srgbClr val="000000">
                      <a:alpha val="43137"/>
                    </a:srgbClr>
                  </a:outerShdw>
                </a:effectLst>
              </a:rPr>
              <a:t>Customer Feedback</a:t>
            </a:r>
          </a:p>
          <a:p>
            <a:pPr marL="914400" indent="-914400">
              <a:buClr>
                <a:schemeClr val="tx1"/>
              </a:buClr>
              <a:buSzTx/>
              <a:buFont typeface="+mj-lt"/>
              <a:buAutoNum type="arabicPeriod"/>
            </a:pPr>
            <a:r>
              <a:rPr lang="en-US" altLang="en-US" sz="5400" dirty="0">
                <a:solidFill>
                  <a:srgbClr val="FF0000"/>
                </a:solidFill>
                <a:effectLst>
                  <a:outerShdw blurRad="38100" dist="38100" dir="2700000" algn="tl">
                    <a:srgbClr val="000000">
                      <a:alpha val="43137"/>
                    </a:srgbClr>
                  </a:outerShdw>
                </a:effectLst>
              </a:rPr>
              <a:t>Employee Performance</a:t>
            </a:r>
          </a:p>
        </p:txBody>
      </p:sp>
    </p:spTree>
    <p:extLst>
      <p:ext uri="{BB962C8B-B14F-4D97-AF65-F5344CB8AC3E}">
        <p14:creationId xmlns:p14="http://schemas.microsoft.com/office/powerpoint/2010/main" val="303866276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50" name="Text Box 2"/>
          <p:cNvSpPr txBox="1">
            <a:spLocks noChangeArrowheads="1"/>
          </p:cNvSpPr>
          <p:nvPr/>
        </p:nvSpPr>
        <p:spPr bwMode="auto">
          <a:xfrm>
            <a:off x="0" y="228600"/>
            <a:ext cx="9144000"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000" dirty="0">
                <a:effectLst>
                  <a:outerShdw blurRad="38100" dist="38100" dir="2700000" algn="tl">
                    <a:srgbClr val="000000">
                      <a:alpha val="43137"/>
                    </a:srgbClr>
                  </a:outerShdw>
                </a:effectLst>
                <a:latin typeface="Impact" panose="020B0806030902050204" pitchFamily="34" charset="0"/>
              </a:rPr>
              <a:t>   Our team</a:t>
            </a:r>
          </a:p>
          <a:p>
            <a:pPr algn="ctr"/>
            <a:r>
              <a:rPr lang="en-US" altLang="en-US" sz="4000" dirty="0">
                <a:effectLst>
                  <a:outerShdw blurRad="38100" dist="38100" dir="2700000" algn="tl">
                    <a:srgbClr val="000000">
                      <a:alpha val="43137"/>
                    </a:srgbClr>
                  </a:outerShdw>
                </a:effectLst>
                <a:latin typeface="Impact" panose="020B0806030902050204" pitchFamily="34" charset="0"/>
              </a:rPr>
              <a:t>is a highly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disoriented</a:t>
            </a:r>
            <a:r>
              <a:rPr lang="en-US" altLang="en-US" sz="4000" dirty="0">
                <a:effectLst>
                  <a:outerShdw blurRad="38100" dist="38100" dir="2700000" algn="tl">
                    <a:srgbClr val="000000">
                      <a:alpha val="43137"/>
                    </a:srgbClr>
                  </a:outerShdw>
                </a:effectLst>
                <a:latin typeface="Impact" panose="020B0806030902050204" pitchFamily="34" charset="0"/>
              </a:rPr>
              <a:t> group</a:t>
            </a:r>
          </a:p>
          <a:p>
            <a:pPr algn="ctr"/>
            <a:r>
              <a:rPr lang="en-US" altLang="en-US" sz="4000" dirty="0">
                <a:effectLst>
                  <a:outerShdw blurRad="38100" dist="38100" dir="2700000" algn="tl">
                    <a:srgbClr val="000000">
                      <a:alpha val="43137"/>
                    </a:srgbClr>
                  </a:outerShdw>
                </a:effectLst>
                <a:latin typeface="Impact" panose="020B0806030902050204" pitchFamily="34" charset="0"/>
              </a:rPr>
              <a:t>of back-stabbing,</a:t>
            </a:r>
          </a:p>
          <a:p>
            <a:pPr algn="ctr"/>
            <a:r>
              <a:rPr lang="en-US" altLang="en-US" sz="4000" dirty="0">
                <a:effectLst>
                  <a:outerShdw blurRad="38100" dist="38100" dir="2700000" algn="tl">
                    <a:srgbClr val="000000">
                      <a:alpha val="43137"/>
                    </a:srgbClr>
                  </a:outerShdw>
                </a:effectLst>
                <a:latin typeface="Impact" panose="020B0806030902050204" pitchFamily="34" charset="0"/>
              </a:rPr>
              <a:t>“you’ll go down before I go down”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individuals</a:t>
            </a:r>
          </a:p>
          <a:p>
            <a:pPr algn="ctr"/>
            <a:r>
              <a:rPr lang="en-US" altLang="en-US" sz="4000" dirty="0">
                <a:effectLst>
                  <a:outerShdw blurRad="38100" dist="38100" dir="2700000" algn="tl">
                    <a:srgbClr val="000000">
                      <a:alpha val="43137"/>
                    </a:srgbClr>
                  </a:outerShdw>
                </a:effectLst>
                <a:latin typeface="Impact" panose="020B0806030902050204" pitchFamily="34" charset="0"/>
              </a:rPr>
              <a:t>with highly charged emotions</a:t>
            </a:r>
          </a:p>
          <a:p>
            <a:pPr algn="ctr"/>
            <a:r>
              <a:rPr lang="en-US" altLang="en-US" sz="4000" dirty="0">
                <a:effectLst>
                  <a:outerShdw blurRad="38100" dist="38100" dir="2700000" algn="tl">
                    <a:srgbClr val="000000">
                      <a:alpha val="43137"/>
                    </a:srgbClr>
                  </a:outerShdw>
                </a:effectLst>
                <a:latin typeface="Impact" panose="020B0806030902050204" pitchFamily="34" charset="0"/>
              </a:rPr>
              <a:t>having a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disjointed sense of mission</a:t>
            </a:r>
          </a:p>
          <a:p>
            <a:pPr algn="ctr"/>
            <a:r>
              <a:rPr lang="en-US" altLang="en-US" sz="4000" dirty="0">
                <a:effectLst>
                  <a:outerShdw blurRad="38100" dist="38100" dir="2700000" algn="tl">
                    <a:srgbClr val="000000">
                      <a:alpha val="43137"/>
                    </a:srgbClr>
                  </a:outerShdw>
                </a:effectLst>
                <a:latin typeface="Impact" panose="020B0806030902050204" pitchFamily="34" charset="0"/>
              </a:rPr>
              <a:t>who are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working against each other</a:t>
            </a:r>
          </a:p>
          <a:p>
            <a:pPr algn="ctr"/>
            <a:r>
              <a:rPr lang="en-US" altLang="en-US" sz="4000" dirty="0">
                <a:effectLst>
                  <a:outerShdw blurRad="38100" dist="38100" dir="2700000" algn="tl">
                    <a:srgbClr val="000000">
                      <a:alpha val="43137"/>
                    </a:srgbClr>
                  </a:outerShdw>
                </a:effectLst>
                <a:latin typeface="Impact" panose="020B0806030902050204" pitchFamily="34" charset="0"/>
              </a:rPr>
              <a:t>to maintain their own</a:t>
            </a:r>
          </a:p>
          <a:p>
            <a:pPr algn="ctr"/>
            <a:r>
              <a:rPr lang="en-US" altLang="en-US" sz="4000" dirty="0">
                <a:effectLst>
                  <a:outerShdw blurRad="38100" dist="38100" dir="2700000" algn="tl">
                    <a:srgbClr val="000000">
                      <a:alpha val="43137"/>
                    </a:srgbClr>
                  </a:outerShdw>
                </a:effectLst>
                <a:latin typeface="Impact" panose="020B0806030902050204" pitchFamily="34" charset="0"/>
              </a:rPr>
              <a:t>personal turfdoms.</a:t>
            </a:r>
            <a:endParaRPr lang="en-US" altLang="en-US" sz="10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7934036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274" name="Text Box 2"/>
          <p:cNvSpPr txBox="1">
            <a:spLocks noChangeArrowheads="1"/>
          </p:cNvSpPr>
          <p:nvPr/>
        </p:nvSpPr>
        <p:spPr bwMode="auto">
          <a:xfrm>
            <a:off x="0" y="228600"/>
            <a:ext cx="914400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600" dirty="0">
                <a:effectLst>
                  <a:outerShdw blurRad="38100" dist="38100" dir="2700000" algn="tl">
                    <a:srgbClr val="000000">
                      <a:alpha val="43137"/>
                    </a:srgbClr>
                  </a:outerShdw>
                </a:effectLst>
                <a:latin typeface="Impact" panose="020B0806030902050204" pitchFamily="34" charset="0"/>
              </a:rPr>
              <a:t>   </a:t>
            </a:r>
            <a:r>
              <a:rPr lang="en-US" altLang="en-US" sz="4400" dirty="0">
                <a:effectLst>
                  <a:outerShdw blurRad="38100" dist="38100" dir="2700000" algn="tl">
                    <a:srgbClr val="000000">
                      <a:alpha val="43137"/>
                    </a:srgbClr>
                  </a:outerShdw>
                </a:effectLst>
                <a:latin typeface="Impact" panose="020B0806030902050204" pitchFamily="34" charset="0"/>
              </a:rPr>
              <a:t>Our team</a:t>
            </a:r>
          </a:p>
          <a:p>
            <a:pPr algn="ctr"/>
            <a:r>
              <a:rPr lang="en-US" altLang="en-US" sz="4400" dirty="0">
                <a:effectLst>
                  <a:outerShdw blurRad="38100" dist="38100" dir="2700000" algn="tl">
                    <a:srgbClr val="000000">
                      <a:alpha val="43137"/>
                    </a:srgbClr>
                  </a:outerShdw>
                </a:effectLst>
                <a:latin typeface="Impact" panose="020B0806030902050204" pitchFamily="34" charset="0"/>
              </a:rPr>
              <a:t>is a highly </a:t>
            </a:r>
            <a:r>
              <a:rPr lang="en-US" altLang="en-US" sz="4400" dirty="0">
                <a:solidFill>
                  <a:srgbClr val="FF0000"/>
                </a:solidFill>
                <a:effectLst>
                  <a:outerShdw blurRad="38100" dist="38100" dir="2700000" algn="tl">
                    <a:srgbClr val="000000">
                      <a:alpha val="43137"/>
                    </a:srgbClr>
                  </a:outerShdw>
                </a:effectLst>
                <a:latin typeface="Impact" panose="020B0806030902050204" pitchFamily="34" charset="0"/>
              </a:rPr>
              <a:t>communicative</a:t>
            </a:r>
            <a:r>
              <a:rPr lang="en-US" altLang="en-US" sz="4400" dirty="0">
                <a:effectLst>
                  <a:outerShdw blurRad="38100" dist="38100" dir="2700000" algn="tl">
                    <a:srgbClr val="000000">
                      <a:alpha val="43137"/>
                    </a:srgbClr>
                  </a:outerShdw>
                </a:effectLst>
                <a:latin typeface="Impact" panose="020B0806030902050204" pitchFamily="34" charset="0"/>
              </a:rPr>
              <a:t> group</a:t>
            </a:r>
          </a:p>
          <a:p>
            <a:pPr algn="ctr"/>
            <a:r>
              <a:rPr lang="en-US" altLang="en-US" sz="4400" dirty="0">
                <a:effectLst>
                  <a:outerShdw blurRad="38100" dist="38100" dir="2700000" algn="tl">
                    <a:srgbClr val="000000">
                      <a:alpha val="43137"/>
                    </a:srgbClr>
                  </a:outerShdw>
                </a:effectLst>
                <a:latin typeface="Impact" panose="020B0806030902050204" pitchFamily="34" charset="0"/>
              </a:rPr>
              <a:t>of </a:t>
            </a:r>
            <a:r>
              <a:rPr lang="en-US" altLang="en-US" sz="4400" dirty="0">
                <a:solidFill>
                  <a:srgbClr val="FF0000"/>
                </a:solidFill>
                <a:effectLst>
                  <a:outerShdw blurRad="38100" dist="38100" dir="2700000" algn="tl">
                    <a:srgbClr val="000000">
                      <a:alpha val="43137"/>
                    </a:srgbClr>
                  </a:outerShdw>
                </a:effectLst>
                <a:latin typeface="Impact" panose="020B0806030902050204" pitchFamily="34" charset="0"/>
              </a:rPr>
              <a:t>service professionals</a:t>
            </a:r>
          </a:p>
          <a:p>
            <a:pPr algn="ctr"/>
            <a:r>
              <a:rPr lang="en-US" altLang="en-US" sz="4400" dirty="0">
                <a:effectLst>
                  <a:outerShdw blurRad="38100" dist="38100" dir="2700000" algn="tl">
                    <a:srgbClr val="000000">
                      <a:alpha val="43137"/>
                    </a:srgbClr>
                  </a:outerShdw>
                </a:effectLst>
                <a:latin typeface="Impact" panose="020B0806030902050204" pitchFamily="34" charset="0"/>
              </a:rPr>
              <a:t>with different skills, and abilities having a shared sense of mission who are </a:t>
            </a:r>
            <a:r>
              <a:rPr lang="en-US" altLang="en-US" sz="4400" dirty="0">
                <a:solidFill>
                  <a:srgbClr val="FF0000"/>
                </a:solidFill>
                <a:effectLst>
                  <a:outerShdw blurRad="38100" dist="38100" dir="2700000" algn="tl">
                    <a:srgbClr val="000000">
                      <a:alpha val="43137"/>
                    </a:srgbClr>
                  </a:outerShdw>
                </a:effectLst>
                <a:latin typeface="Impact" panose="020B0806030902050204" pitchFamily="34" charset="0"/>
              </a:rPr>
              <a:t>working together</a:t>
            </a:r>
          </a:p>
          <a:p>
            <a:pPr algn="ctr"/>
            <a:r>
              <a:rPr lang="en-US" altLang="en-US" sz="4400" dirty="0">
                <a:effectLst>
                  <a:outerShdw blurRad="38100" dist="38100" dir="2700000" algn="tl">
                    <a:srgbClr val="000000">
                      <a:alpha val="43137"/>
                    </a:srgbClr>
                  </a:outerShdw>
                </a:effectLst>
                <a:latin typeface="Impact" panose="020B0806030902050204" pitchFamily="34" charset="0"/>
              </a:rPr>
              <a:t>to achieve </a:t>
            </a:r>
            <a:r>
              <a:rPr lang="en-US" altLang="en-US" sz="4400" dirty="0">
                <a:solidFill>
                  <a:srgbClr val="FF0000"/>
                </a:solidFill>
                <a:effectLst>
                  <a:outerShdw blurRad="38100" dist="38100" dir="2700000" algn="tl">
                    <a:srgbClr val="000000">
                      <a:alpha val="43137"/>
                    </a:srgbClr>
                  </a:outerShdw>
                </a:effectLst>
                <a:latin typeface="Impact" panose="020B0806030902050204" pitchFamily="34" charset="0"/>
              </a:rPr>
              <a:t>clearly defined goals</a:t>
            </a:r>
            <a:r>
              <a:rPr lang="en-US" altLang="en-US" sz="4400" dirty="0">
                <a:effectLst>
                  <a:outerShdw blurRad="38100" dist="38100" dir="2700000" algn="tl">
                    <a:srgbClr val="000000">
                      <a:alpha val="43137"/>
                    </a:srgbClr>
                  </a:outerShdw>
                </a:effectLst>
                <a:latin typeface="Impact" panose="020B0806030902050204" pitchFamily="34" charset="0"/>
              </a:rPr>
              <a:t>.</a:t>
            </a:r>
            <a:endParaRPr lang="en-US" altLang="en-US" sz="12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2335018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4" name="Text Box 2"/>
          <p:cNvSpPr txBox="1">
            <a:spLocks noChangeArrowheads="1"/>
          </p:cNvSpPr>
          <p:nvPr/>
        </p:nvSpPr>
        <p:spPr bwMode="auto">
          <a:xfrm>
            <a:off x="304800" y="1981200"/>
            <a:ext cx="83820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6600" dirty="0">
                <a:effectLst>
                  <a:outerShdw blurRad="38100" dist="38100" dir="2700000" algn="tl">
                    <a:srgbClr val="000000">
                      <a:alpha val="43137"/>
                    </a:srgbClr>
                  </a:outerShdw>
                </a:effectLst>
                <a:latin typeface="Impact" panose="020B0806030902050204" pitchFamily="34" charset="0"/>
              </a:rPr>
              <a:t>It’s a lot easier to </a:t>
            </a:r>
            <a:r>
              <a:rPr lang="en-US" altLang="en-US" sz="6600" dirty="0">
                <a:solidFill>
                  <a:srgbClr val="FF0000"/>
                </a:solidFill>
                <a:effectLst>
                  <a:outerShdw blurRad="38100" dist="38100" dir="2700000" algn="tl">
                    <a:srgbClr val="000000">
                      <a:alpha val="43137"/>
                    </a:srgbClr>
                  </a:outerShdw>
                </a:effectLst>
                <a:latin typeface="Impact" panose="020B0806030902050204" pitchFamily="34" charset="0"/>
              </a:rPr>
              <a:t>find</a:t>
            </a:r>
          </a:p>
          <a:p>
            <a:pPr algn="ctr"/>
            <a:r>
              <a:rPr lang="en-US" altLang="en-US" sz="6600" dirty="0">
                <a:solidFill>
                  <a:srgbClr val="FF0000"/>
                </a:solidFill>
                <a:effectLst>
                  <a:outerShdw blurRad="38100" dist="38100" dir="2700000" algn="tl">
                    <a:srgbClr val="000000">
                      <a:alpha val="43137"/>
                    </a:srgbClr>
                  </a:outerShdw>
                </a:effectLst>
                <a:latin typeface="Impact" panose="020B0806030902050204" pitchFamily="34" charset="0"/>
              </a:rPr>
              <a:t>nice people </a:t>
            </a:r>
            <a:r>
              <a:rPr lang="en-US" altLang="en-US" sz="6600" dirty="0">
                <a:effectLst>
                  <a:outerShdw blurRad="38100" dist="38100" dir="2700000" algn="tl">
                    <a:srgbClr val="000000">
                      <a:alpha val="43137"/>
                    </a:srgbClr>
                  </a:outerShdw>
                </a:effectLst>
                <a:latin typeface="Impact" panose="020B0806030902050204" pitchFamily="34" charset="0"/>
              </a:rPr>
              <a:t>than it is to </a:t>
            </a:r>
            <a:r>
              <a:rPr lang="en-US" altLang="en-US" sz="6600" dirty="0">
                <a:solidFill>
                  <a:srgbClr val="FF0000"/>
                </a:solidFill>
                <a:effectLst>
                  <a:outerShdw blurRad="38100" dist="38100" dir="2700000" algn="tl">
                    <a:srgbClr val="000000">
                      <a:alpha val="43137"/>
                    </a:srgbClr>
                  </a:outerShdw>
                </a:effectLst>
                <a:latin typeface="Impact" panose="020B0806030902050204" pitchFamily="34" charset="0"/>
              </a:rPr>
              <a:t>train people </a:t>
            </a:r>
            <a:r>
              <a:rPr lang="en-US" altLang="en-US" sz="6600" dirty="0">
                <a:effectLst>
                  <a:outerShdw blurRad="38100" dist="38100" dir="2700000" algn="tl">
                    <a:srgbClr val="000000">
                      <a:alpha val="43137"/>
                    </a:srgbClr>
                  </a:outerShdw>
                </a:effectLst>
                <a:latin typeface="Impact" panose="020B0806030902050204" pitchFamily="34" charset="0"/>
              </a:rPr>
              <a:t>to be nice.</a:t>
            </a:r>
            <a:endParaRPr lang="en-US" altLang="en-US" sz="4800" dirty="0">
              <a:effectLst>
                <a:outerShdw blurRad="38100" dist="38100" dir="2700000" algn="tl">
                  <a:srgbClr val="000000">
                    <a:alpha val="43137"/>
                  </a:srgbClr>
                </a:outerShdw>
              </a:effectLst>
              <a:latin typeface="Impact" panose="020B0806030902050204" pitchFamily="34" charset="0"/>
            </a:endParaRPr>
          </a:p>
        </p:txBody>
      </p:sp>
      <p:sp>
        <p:nvSpPr>
          <p:cNvPr id="1057796" name="Text Box 4"/>
          <p:cNvSpPr txBox="1">
            <a:spLocks noChangeArrowheads="1"/>
          </p:cNvSpPr>
          <p:nvPr/>
        </p:nvSpPr>
        <p:spPr bwMode="auto">
          <a:xfrm>
            <a:off x="0" y="304800"/>
            <a:ext cx="9144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6600" dirty="0">
                <a:effectLst>
                  <a:outerShdw blurRad="38100" dist="38100" dir="2700000" algn="tl">
                    <a:srgbClr val="000000">
                      <a:alpha val="43137"/>
                    </a:srgbClr>
                  </a:outerShdw>
                </a:effectLst>
                <a:latin typeface="Impact" panose="020B0806030902050204" pitchFamily="34" charset="0"/>
              </a:rPr>
              <a:t>Select the </a:t>
            </a:r>
            <a:r>
              <a:rPr lang="en-US" altLang="en-US" sz="6600" dirty="0">
                <a:solidFill>
                  <a:srgbClr val="FF0000"/>
                </a:solidFill>
                <a:effectLst>
                  <a:outerShdw blurRad="38100" dist="38100" dir="2700000" algn="tl">
                    <a:srgbClr val="000000">
                      <a:alpha val="43137"/>
                    </a:srgbClr>
                  </a:outerShdw>
                </a:effectLst>
                <a:latin typeface="Impact" panose="020B0806030902050204" pitchFamily="34" charset="0"/>
              </a:rPr>
              <a:t>right</a:t>
            </a:r>
            <a:r>
              <a:rPr lang="en-US" altLang="en-US" sz="6600" dirty="0">
                <a:effectLst>
                  <a:outerShdw blurRad="38100" dist="38100" dir="2700000" algn="tl">
                    <a:srgbClr val="000000">
                      <a:alpha val="43137"/>
                    </a:srgbClr>
                  </a:outerShdw>
                </a:effectLst>
                <a:latin typeface="Impact" panose="020B0806030902050204" pitchFamily="34" charset="0"/>
              </a:rPr>
              <a:t> people.</a:t>
            </a:r>
          </a:p>
        </p:txBody>
      </p:sp>
    </p:spTree>
    <p:extLst>
      <p:ext uri="{BB962C8B-B14F-4D97-AF65-F5344CB8AC3E}">
        <p14:creationId xmlns:p14="http://schemas.microsoft.com/office/powerpoint/2010/main" val="285290470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Text Box 2"/>
          <p:cNvSpPr txBox="1">
            <a:spLocks noChangeArrowheads="1"/>
          </p:cNvSpPr>
          <p:nvPr/>
        </p:nvSpPr>
        <p:spPr bwMode="auto">
          <a:xfrm>
            <a:off x="304800" y="304800"/>
            <a:ext cx="838200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736600">
              <a:defRPr sz="2400">
                <a:solidFill>
                  <a:schemeClr val="tx1"/>
                </a:solidFill>
                <a:latin typeface="Arial" panose="020B0604020202020204" pitchFamily="34" charset="0"/>
              </a:defRPr>
            </a:lvl1pPr>
            <a:lvl2pPr marL="850900">
              <a:defRPr sz="2400">
                <a:solidFill>
                  <a:schemeClr val="tx1"/>
                </a:solidFill>
                <a:latin typeface="Arial" panose="020B0604020202020204" pitchFamily="34" charset="0"/>
              </a:defRPr>
            </a:lvl2pPr>
            <a:lvl3pPr marL="965200">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eaLnBrk="0" fontAlgn="base" hangingPunct="0">
              <a:spcBef>
                <a:spcPct val="0"/>
              </a:spcBef>
              <a:spcAft>
                <a:spcPct val="0"/>
              </a:spcAft>
              <a:defRPr sz="2400">
                <a:solidFill>
                  <a:schemeClr val="tx1"/>
                </a:solidFill>
                <a:latin typeface="Arial" panose="020B0604020202020204" pitchFamily="34" charset="0"/>
              </a:defRPr>
            </a:lvl6pPr>
            <a:lvl7pPr eaLnBrk="0" fontAlgn="base" hangingPunct="0">
              <a:spcBef>
                <a:spcPct val="0"/>
              </a:spcBef>
              <a:spcAft>
                <a:spcPct val="0"/>
              </a:spcAft>
              <a:defRPr sz="2400">
                <a:solidFill>
                  <a:schemeClr val="tx1"/>
                </a:solidFill>
                <a:latin typeface="Arial" panose="020B0604020202020204" pitchFamily="34" charset="0"/>
              </a:defRPr>
            </a:lvl7pPr>
            <a:lvl8pPr eaLnBrk="0" fontAlgn="base" hangingPunct="0">
              <a:spcBef>
                <a:spcPct val="0"/>
              </a:spcBef>
              <a:spcAft>
                <a:spcPct val="0"/>
              </a:spcAft>
              <a:defRPr sz="2400">
                <a:solidFill>
                  <a:schemeClr val="tx1"/>
                </a:solidFill>
                <a:latin typeface="Arial" panose="020B0604020202020204" pitchFamily="34" charset="0"/>
              </a:defRPr>
            </a:lvl8pPr>
            <a:lvl9pPr eaLnBrk="0" fontAlgn="base" hangingPunct="0">
              <a:spcBef>
                <a:spcPct val="0"/>
              </a:spcBef>
              <a:spcAft>
                <a:spcPct val="0"/>
              </a:spcAft>
              <a:defRPr sz="2400">
                <a:solidFill>
                  <a:schemeClr val="tx1"/>
                </a:solidFill>
                <a:latin typeface="Arial" panose="020B0604020202020204" pitchFamily="34" charset="0"/>
              </a:defRPr>
            </a:lvl9pPr>
          </a:lstStyle>
          <a:p>
            <a:pPr indent="0"/>
            <a:r>
              <a:rPr lang="en-US" altLang="en-US" sz="4000" dirty="0">
                <a:effectLst>
                  <a:outerShdw blurRad="38100" dist="38100" dir="2700000" algn="tl">
                    <a:srgbClr val="000000">
                      <a:alpha val="43137"/>
                    </a:srgbClr>
                  </a:outerShdw>
                </a:effectLst>
                <a:latin typeface="Impact" panose="020B0806030902050204" pitchFamily="34" charset="0"/>
              </a:rPr>
              <a:t>Recruit the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right</a:t>
            </a:r>
            <a:r>
              <a:rPr lang="en-US" altLang="en-US" sz="4000" dirty="0">
                <a:effectLst>
                  <a:outerShdw blurRad="38100" dist="38100" dir="2700000" algn="tl">
                    <a:srgbClr val="000000">
                      <a:alpha val="43137"/>
                    </a:srgbClr>
                  </a:outerShdw>
                </a:effectLst>
                <a:latin typeface="Impact" panose="020B0806030902050204" pitchFamily="34" charset="0"/>
              </a:rPr>
              <a:t> people, train them, continually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communicate </a:t>
            </a:r>
            <a:r>
              <a:rPr lang="en-US" altLang="en-US" sz="4000" dirty="0">
                <a:effectLst>
                  <a:outerShdw blurRad="38100" dist="38100" dir="2700000" algn="tl">
                    <a:srgbClr val="000000">
                      <a:alpha val="43137"/>
                    </a:srgbClr>
                  </a:outerShdw>
                </a:effectLst>
                <a:latin typeface="Impact" panose="020B0806030902050204" pitchFamily="34" charset="0"/>
              </a:rPr>
              <a:t>with them, ask their opinion,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involve </a:t>
            </a:r>
            <a:r>
              <a:rPr lang="en-US" altLang="en-US" sz="4000" dirty="0">
                <a:effectLst>
                  <a:outerShdw blurRad="38100" dist="38100" dir="2700000" algn="tl">
                    <a:srgbClr val="000000">
                      <a:alpha val="43137"/>
                    </a:srgbClr>
                  </a:outerShdw>
                </a:effectLst>
                <a:latin typeface="Impact" panose="020B0806030902050204" pitchFamily="34" charset="0"/>
              </a:rPr>
              <a:t>them,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recognize</a:t>
            </a:r>
            <a:r>
              <a:rPr lang="en-US" altLang="en-US" sz="4000" dirty="0">
                <a:effectLst>
                  <a:outerShdw blurRad="38100" dist="38100" dir="2700000" algn="tl">
                    <a:srgbClr val="000000">
                      <a:alpha val="43137"/>
                    </a:srgbClr>
                  </a:outerShdw>
                </a:effectLst>
                <a:latin typeface="Impact" panose="020B0806030902050204" pitchFamily="34" charset="0"/>
              </a:rPr>
              <a:t> them, and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celebrate</a:t>
            </a:r>
            <a:r>
              <a:rPr lang="en-US" altLang="en-US" sz="4000" dirty="0">
                <a:effectLst>
                  <a:outerShdw blurRad="38100" dist="38100" dir="2700000" algn="tl">
                    <a:srgbClr val="000000">
                      <a:alpha val="43137"/>
                    </a:srgbClr>
                  </a:outerShdw>
                </a:effectLst>
                <a:latin typeface="Impact" panose="020B0806030902050204" pitchFamily="34" charset="0"/>
              </a:rPr>
              <a:t> with them. If you show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respect </a:t>
            </a:r>
            <a:r>
              <a:rPr lang="en-US" altLang="en-US" sz="4000" dirty="0">
                <a:effectLst>
                  <a:outerShdw blurRad="38100" dist="38100" dir="2700000" algn="tl">
                    <a:srgbClr val="000000">
                      <a:alpha val="43137"/>
                    </a:srgbClr>
                  </a:outerShdw>
                </a:effectLst>
                <a:latin typeface="Impact" panose="020B0806030902050204" pitchFamily="34" charset="0"/>
              </a:rPr>
              <a:t>for their opinions and you involve them, they will be proud of what they do and they will deliver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quality service </a:t>
            </a:r>
            <a:r>
              <a:rPr lang="en-US" altLang="en-US" sz="4000" dirty="0">
                <a:effectLst>
                  <a:outerShdw blurRad="38100" dist="38100" dir="2700000" algn="tl">
                    <a:srgbClr val="000000">
                      <a:alpha val="43137"/>
                    </a:srgbClr>
                  </a:outerShdw>
                </a:effectLst>
                <a:latin typeface="Impact" panose="020B0806030902050204" pitchFamily="34" charset="0"/>
              </a:rPr>
              <a:t>to your Guests.</a:t>
            </a:r>
            <a:endParaRPr lang="en-US" altLang="en-US" sz="3600" dirty="0">
              <a:effectLst>
                <a:outerShdw blurRad="38100" dist="38100" dir="2700000" algn="tl">
                  <a:srgbClr val="000000">
                    <a:alpha val="43137"/>
                  </a:srgbClr>
                </a:outerShdw>
              </a:effectLst>
              <a:latin typeface="Impact" panose="020B0806030902050204" pitchFamily="34" charset="0"/>
            </a:endParaRPr>
          </a:p>
          <a:p>
            <a:pPr indent="0"/>
            <a:r>
              <a:rPr lang="en-US" altLang="en-US" sz="3600" dirty="0">
                <a:effectLst>
                  <a:outerShdw blurRad="38100" dist="38100" dir="2700000" algn="tl">
                    <a:srgbClr val="000000">
                      <a:alpha val="43137"/>
                    </a:srgbClr>
                  </a:outerShdw>
                </a:effectLst>
                <a:latin typeface="Impact" panose="020B0806030902050204" pitchFamily="34" charset="0"/>
              </a:rPr>
              <a:t>Walt Disney</a:t>
            </a:r>
            <a:endParaRPr lang="en-US" altLang="en-US" sz="54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5749014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58" name="Rectangle 2"/>
          <p:cNvSpPr>
            <a:spLocks noGrp="1" noChangeArrowheads="1"/>
          </p:cNvSpPr>
          <p:nvPr>
            <p:ph idx="1"/>
          </p:nvPr>
        </p:nvSpPr>
        <p:spPr>
          <a:xfrm>
            <a:off x="0" y="685800"/>
            <a:ext cx="9144000" cy="5141913"/>
          </a:xfrm>
        </p:spPr>
        <p:txBody>
          <a:bodyPr/>
          <a:lstStyle/>
          <a:p>
            <a:pPr marL="0" indent="0" algn="ctr">
              <a:buFont typeface="Times" panose="02020603050405020304" pitchFamily="18" charset="0"/>
              <a:buNone/>
            </a:pPr>
            <a:r>
              <a:rPr lang="en-US" altLang="en-US" sz="7200" dirty="0">
                <a:effectLst>
                  <a:outerShdw blurRad="38100" dist="38100" dir="2700000" algn="tl">
                    <a:srgbClr val="000000">
                      <a:alpha val="43137"/>
                    </a:srgbClr>
                  </a:outerShdw>
                </a:effectLst>
              </a:rPr>
              <a:t>Ordinary people </a:t>
            </a:r>
          </a:p>
          <a:p>
            <a:pPr marL="0" indent="0" algn="ctr">
              <a:buFont typeface="Times" panose="02020603050405020304" pitchFamily="18" charset="0"/>
              <a:buNone/>
            </a:pPr>
            <a:r>
              <a:rPr lang="en-US" altLang="en-US" sz="7200" dirty="0">
                <a:effectLst>
                  <a:outerShdw blurRad="38100" dist="38100" dir="2700000" algn="tl">
                    <a:srgbClr val="000000">
                      <a:alpha val="43137"/>
                    </a:srgbClr>
                  </a:outerShdw>
                </a:effectLst>
              </a:rPr>
              <a:t>Ordinary                systems</a:t>
            </a:r>
          </a:p>
          <a:p>
            <a:pPr marL="0" indent="0" algn="ctr">
              <a:buFont typeface="Times" panose="02020603050405020304" pitchFamily="18" charset="0"/>
              <a:buNone/>
            </a:pPr>
            <a:r>
              <a:rPr lang="en-US" altLang="en-US" sz="7200" dirty="0">
                <a:effectLst>
                  <a:outerShdw blurRad="38100" dist="38100" dir="2700000" algn="tl">
                    <a:srgbClr val="000000">
                      <a:alpha val="43137"/>
                    </a:srgbClr>
                  </a:outerShdw>
                </a:effectLst>
              </a:rPr>
              <a:t>Ordinary experiences</a:t>
            </a:r>
          </a:p>
        </p:txBody>
      </p:sp>
    </p:spTree>
    <p:extLst>
      <p:ext uri="{BB962C8B-B14F-4D97-AF65-F5344CB8AC3E}">
        <p14:creationId xmlns:p14="http://schemas.microsoft.com/office/powerpoint/2010/main" val="10627731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69058">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6905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2"/>
          <p:cNvSpPr>
            <a:spLocks noGrp="1" noChangeArrowheads="1"/>
          </p:cNvSpPr>
          <p:nvPr>
            <p:ph idx="1"/>
          </p:nvPr>
        </p:nvSpPr>
        <p:spPr>
          <a:xfrm>
            <a:off x="0" y="685800"/>
            <a:ext cx="9144000" cy="5141913"/>
          </a:xfrm>
        </p:spPr>
        <p:txBody>
          <a:bodyPr/>
          <a:lstStyle/>
          <a:p>
            <a:pPr marL="0" indent="0" algn="ctr">
              <a:buFont typeface="Times" panose="02020603050405020304" pitchFamily="18" charset="0"/>
              <a:buNone/>
            </a:pPr>
            <a:r>
              <a:rPr lang="en-US" altLang="en-US" sz="7200" dirty="0">
                <a:effectLst>
                  <a:outerShdw blurRad="38100" dist="38100" dir="2700000" algn="tl">
                    <a:srgbClr val="000000">
                      <a:alpha val="43137"/>
                    </a:srgbClr>
                  </a:outerShdw>
                </a:effectLst>
              </a:rPr>
              <a:t>Ordinary people </a:t>
            </a:r>
          </a:p>
          <a:p>
            <a:pPr marL="0" indent="0" algn="ctr">
              <a:buFont typeface="Times" panose="02020603050405020304" pitchFamily="18" charset="0"/>
              <a:buNone/>
            </a:pPr>
            <a:r>
              <a:rPr lang="en-US" altLang="en-US" sz="7200" dirty="0">
                <a:solidFill>
                  <a:srgbClr val="FF0000"/>
                </a:solidFill>
                <a:effectLst>
                  <a:outerShdw blurRad="38100" dist="38100" dir="2700000" algn="tl">
                    <a:srgbClr val="000000">
                      <a:alpha val="43137"/>
                    </a:srgbClr>
                  </a:outerShdw>
                </a:effectLst>
              </a:rPr>
              <a:t>Extra</a:t>
            </a:r>
            <a:r>
              <a:rPr lang="en-US" altLang="en-US" sz="7200" dirty="0">
                <a:effectLst>
                  <a:outerShdw blurRad="38100" dist="38100" dir="2700000" algn="tl">
                    <a:srgbClr val="000000">
                      <a:alpha val="43137"/>
                    </a:srgbClr>
                  </a:outerShdw>
                </a:effectLst>
              </a:rPr>
              <a:t>ordinary systems</a:t>
            </a:r>
          </a:p>
          <a:p>
            <a:pPr marL="0" indent="0" algn="ctr">
              <a:buFont typeface="Times" panose="02020603050405020304" pitchFamily="18" charset="0"/>
              <a:buNone/>
            </a:pPr>
            <a:r>
              <a:rPr lang="en-US" altLang="en-US" sz="7200" dirty="0">
                <a:solidFill>
                  <a:srgbClr val="FF0000"/>
                </a:solidFill>
                <a:effectLst>
                  <a:outerShdw blurRad="38100" dist="38100" dir="2700000" algn="tl">
                    <a:srgbClr val="000000">
                      <a:alpha val="43137"/>
                    </a:srgbClr>
                  </a:outerShdw>
                </a:effectLst>
              </a:rPr>
              <a:t>Extra</a:t>
            </a:r>
            <a:r>
              <a:rPr lang="en-US" altLang="en-US" sz="7200" dirty="0">
                <a:effectLst>
                  <a:outerShdw blurRad="38100" dist="38100" dir="2700000" algn="tl">
                    <a:srgbClr val="000000">
                      <a:alpha val="43137"/>
                    </a:srgbClr>
                  </a:outerShdw>
                </a:effectLst>
              </a:rPr>
              <a:t>ordinary experiences</a:t>
            </a:r>
          </a:p>
        </p:txBody>
      </p:sp>
    </p:spTree>
    <p:extLst>
      <p:ext uri="{BB962C8B-B14F-4D97-AF65-F5344CB8AC3E}">
        <p14:creationId xmlns:p14="http://schemas.microsoft.com/office/powerpoint/2010/main" val="73108304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2" name="Text Box 2"/>
          <p:cNvSpPr txBox="1">
            <a:spLocks noChangeArrowheads="1"/>
          </p:cNvSpPr>
          <p:nvPr/>
        </p:nvSpPr>
        <p:spPr bwMode="auto">
          <a:xfrm>
            <a:off x="0" y="1295400"/>
            <a:ext cx="91440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9600" dirty="0">
                <a:effectLst>
                  <a:outerShdw blurRad="38100" dist="38100" dir="2700000" algn="tl">
                    <a:srgbClr val="000000">
                      <a:alpha val="43137"/>
                    </a:srgbClr>
                  </a:outerShdw>
                </a:effectLst>
                <a:latin typeface="Impact" panose="020B0806030902050204" pitchFamily="34" charset="0"/>
              </a:rPr>
              <a:t>“Keeper </a:t>
            </a:r>
          </a:p>
          <a:p>
            <a:pPr algn="ctr"/>
            <a:r>
              <a:rPr lang="en-US" altLang="en-US" sz="9600" dirty="0">
                <a:effectLst>
                  <a:outerShdw blurRad="38100" dist="38100" dir="2700000" algn="tl">
                    <a:srgbClr val="000000">
                      <a:alpha val="43137"/>
                    </a:srgbClr>
                  </a:outerShdw>
                </a:effectLst>
                <a:latin typeface="Impact" panose="020B0806030902050204" pitchFamily="34" charset="0"/>
              </a:rPr>
              <a:t>of the culture”</a:t>
            </a:r>
          </a:p>
        </p:txBody>
      </p:sp>
    </p:spTree>
    <p:extLst>
      <p:ext uri="{BB962C8B-B14F-4D97-AF65-F5344CB8AC3E}">
        <p14:creationId xmlns:p14="http://schemas.microsoft.com/office/powerpoint/2010/main" val="19454541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ChangeArrowheads="1"/>
          </p:cNvSpPr>
          <p:nvPr/>
        </p:nvSpPr>
        <p:spPr bwMode="auto">
          <a:xfrm>
            <a:off x="0" y="457200"/>
            <a:ext cx="9144000" cy="485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8347075" algn="r"/>
              </a:tabLst>
              <a:defRPr sz="2400">
                <a:solidFill>
                  <a:schemeClr val="tx1"/>
                </a:solidFill>
                <a:latin typeface="Arial" panose="020B0604020202020204" pitchFamily="34" charset="0"/>
              </a:defRPr>
            </a:lvl1pPr>
            <a:lvl2pPr>
              <a:tabLst>
                <a:tab pos="8347075" algn="r"/>
              </a:tabLst>
              <a:defRPr sz="2400">
                <a:solidFill>
                  <a:schemeClr val="tx1"/>
                </a:solidFill>
                <a:latin typeface="Arial" panose="020B0604020202020204" pitchFamily="34" charset="0"/>
              </a:defRPr>
            </a:lvl2pPr>
            <a:lvl3pPr>
              <a:tabLst>
                <a:tab pos="8347075" algn="r"/>
              </a:tabLst>
              <a:defRPr sz="2400">
                <a:solidFill>
                  <a:schemeClr val="tx1"/>
                </a:solidFill>
                <a:latin typeface="Arial" panose="020B0604020202020204" pitchFamily="34" charset="0"/>
              </a:defRPr>
            </a:lvl3pPr>
            <a:lvl4pPr>
              <a:tabLst>
                <a:tab pos="8347075" algn="r"/>
              </a:tabLst>
              <a:defRPr sz="2400">
                <a:solidFill>
                  <a:schemeClr val="tx1"/>
                </a:solidFill>
                <a:latin typeface="Arial" panose="020B0604020202020204" pitchFamily="34" charset="0"/>
              </a:defRPr>
            </a:lvl4pPr>
            <a:lvl5pPr>
              <a:tabLst>
                <a:tab pos="8347075" algn="r"/>
              </a:tabLst>
              <a:defRPr sz="2400">
                <a:solidFill>
                  <a:schemeClr val="tx1"/>
                </a:solidFill>
                <a:latin typeface="Arial" panose="020B0604020202020204" pitchFamily="34" charset="0"/>
              </a:defRPr>
            </a:lvl5pPr>
            <a:lvl6pPr eaLnBrk="0" fontAlgn="base" hangingPunct="0">
              <a:spcBef>
                <a:spcPct val="0"/>
              </a:spcBef>
              <a:spcAft>
                <a:spcPct val="0"/>
              </a:spcAft>
              <a:tabLst>
                <a:tab pos="8347075" algn="r"/>
              </a:tabLst>
              <a:defRPr sz="2400">
                <a:solidFill>
                  <a:schemeClr val="tx1"/>
                </a:solidFill>
                <a:latin typeface="Arial" panose="020B0604020202020204" pitchFamily="34" charset="0"/>
              </a:defRPr>
            </a:lvl6pPr>
            <a:lvl7pPr eaLnBrk="0" fontAlgn="base" hangingPunct="0">
              <a:spcBef>
                <a:spcPct val="0"/>
              </a:spcBef>
              <a:spcAft>
                <a:spcPct val="0"/>
              </a:spcAft>
              <a:tabLst>
                <a:tab pos="8347075" algn="r"/>
              </a:tabLst>
              <a:defRPr sz="2400">
                <a:solidFill>
                  <a:schemeClr val="tx1"/>
                </a:solidFill>
                <a:latin typeface="Arial" panose="020B0604020202020204" pitchFamily="34" charset="0"/>
              </a:defRPr>
            </a:lvl7pPr>
            <a:lvl8pPr eaLnBrk="0" fontAlgn="base" hangingPunct="0">
              <a:spcBef>
                <a:spcPct val="0"/>
              </a:spcBef>
              <a:spcAft>
                <a:spcPct val="0"/>
              </a:spcAft>
              <a:tabLst>
                <a:tab pos="8347075" algn="r"/>
              </a:tabLst>
              <a:defRPr sz="2400">
                <a:solidFill>
                  <a:schemeClr val="tx1"/>
                </a:solidFill>
                <a:latin typeface="Arial" panose="020B0604020202020204" pitchFamily="34" charset="0"/>
              </a:defRPr>
            </a:lvl8pPr>
            <a:lvl9pPr eaLnBrk="0" fontAlgn="base" hangingPunct="0">
              <a:spcBef>
                <a:spcPct val="0"/>
              </a:spcBef>
              <a:spcAft>
                <a:spcPct val="0"/>
              </a:spcAft>
              <a:tabLst>
                <a:tab pos="8347075" algn="r"/>
              </a:tabLst>
              <a:defRPr sz="2400">
                <a:solidFill>
                  <a:schemeClr val="tx1"/>
                </a:solidFill>
                <a:latin typeface="Arial" panose="020B0604020202020204" pitchFamily="34" charset="0"/>
              </a:defRPr>
            </a:lvl9pPr>
          </a:lstStyle>
          <a:p>
            <a:pPr algn="ctr" eaLnBrk="1" hangingPunct="1"/>
            <a:r>
              <a:rPr lang="en-US" altLang="en-US" sz="8000" dirty="0">
                <a:effectLst>
                  <a:outerShdw blurRad="38100" dist="38100" dir="2700000" algn="tl">
                    <a:srgbClr val="000000">
                      <a:alpha val="43137"/>
                    </a:srgbClr>
                  </a:outerShdw>
                </a:effectLst>
                <a:latin typeface="Impact" panose="020B0806030902050204" pitchFamily="34" charset="0"/>
              </a:rPr>
              <a:t>When </a:t>
            </a:r>
            <a:r>
              <a:rPr lang="en-US" altLang="en-US" sz="8000" dirty="0">
                <a:solidFill>
                  <a:srgbClr val="FF0000"/>
                </a:solidFill>
                <a:effectLst>
                  <a:outerShdw blurRad="38100" dist="38100" dir="2700000" algn="tl">
                    <a:srgbClr val="000000">
                      <a:alpha val="43137"/>
                    </a:srgbClr>
                  </a:outerShdw>
                </a:effectLst>
                <a:latin typeface="Impact" panose="020B0806030902050204" pitchFamily="34" charset="0"/>
              </a:rPr>
              <a:t>values </a:t>
            </a:r>
            <a:r>
              <a:rPr lang="en-US" altLang="en-US" sz="8000" dirty="0">
                <a:effectLst>
                  <a:outerShdw blurRad="38100" dist="38100" dir="2700000" algn="tl">
                    <a:srgbClr val="000000">
                      <a:alpha val="43137"/>
                    </a:srgbClr>
                  </a:outerShdw>
                </a:effectLst>
                <a:latin typeface="Impact" panose="020B0806030902050204" pitchFamily="34" charset="0"/>
              </a:rPr>
              <a:t>      </a:t>
            </a:r>
          </a:p>
          <a:p>
            <a:pPr algn="ctr" eaLnBrk="1" hangingPunct="1"/>
            <a:r>
              <a:rPr lang="en-US" altLang="en-US" sz="8000" dirty="0">
                <a:effectLst>
                  <a:outerShdw blurRad="38100" dist="38100" dir="2700000" algn="tl">
                    <a:srgbClr val="000000">
                      <a:alpha val="43137"/>
                    </a:srgbClr>
                  </a:outerShdw>
                </a:effectLst>
                <a:latin typeface="Impact" panose="020B0806030902050204" pitchFamily="34" charset="0"/>
              </a:rPr>
              <a:t>are clear,</a:t>
            </a:r>
          </a:p>
          <a:p>
            <a:pPr algn="ctr" eaLnBrk="1" hangingPunct="1"/>
            <a:r>
              <a:rPr lang="en-US" altLang="en-US" sz="8000" dirty="0">
                <a:solidFill>
                  <a:srgbClr val="FF0000"/>
                </a:solidFill>
                <a:effectLst>
                  <a:outerShdw blurRad="38100" dist="38100" dir="2700000" algn="tl">
                    <a:srgbClr val="000000">
                      <a:alpha val="43137"/>
                    </a:srgbClr>
                  </a:outerShdw>
                </a:effectLst>
                <a:latin typeface="Impact" panose="020B0806030902050204" pitchFamily="34" charset="0"/>
              </a:rPr>
              <a:t>decisions</a:t>
            </a:r>
            <a:r>
              <a:rPr lang="en-US" altLang="en-US" sz="8000" dirty="0">
                <a:effectLst>
                  <a:outerShdw blurRad="38100" dist="38100" dir="2700000" algn="tl">
                    <a:srgbClr val="000000">
                      <a:alpha val="43137"/>
                    </a:srgbClr>
                  </a:outerShdw>
                </a:effectLst>
                <a:latin typeface="Impact" panose="020B0806030902050204" pitchFamily="34" charset="0"/>
              </a:rPr>
              <a:t> are easy.</a:t>
            </a:r>
            <a:endParaRPr lang="en-US" altLang="en-US" sz="4800" dirty="0">
              <a:effectLst>
                <a:outerShdw blurRad="38100" dist="38100" dir="2700000" algn="tl">
                  <a:srgbClr val="000000">
                    <a:alpha val="43137"/>
                  </a:srgbClr>
                </a:outerShdw>
              </a:effectLst>
              <a:latin typeface="Impact" panose="020B0806030902050204" pitchFamily="34" charset="0"/>
            </a:endParaRPr>
          </a:p>
          <a:p>
            <a:pPr eaLnBrk="1" hangingPunct="1">
              <a:lnSpc>
                <a:spcPct val="60000"/>
              </a:lnSpc>
            </a:pPr>
            <a:r>
              <a:rPr lang="en-US" altLang="en-US" sz="4800" dirty="0">
                <a:effectLst>
                  <a:outerShdw blurRad="38100" dist="38100" dir="2700000" algn="tl">
                    <a:srgbClr val="000000">
                      <a:alpha val="43137"/>
                    </a:srgbClr>
                  </a:outerShdw>
                </a:effectLst>
                <a:latin typeface="Impact" panose="020B0806030902050204" pitchFamily="34" charset="0"/>
              </a:rPr>
              <a:t>                             </a:t>
            </a:r>
          </a:p>
          <a:p>
            <a:pPr eaLnBrk="1" hangingPunct="1">
              <a:lnSpc>
                <a:spcPct val="90000"/>
              </a:lnSpc>
            </a:pPr>
            <a:r>
              <a:rPr lang="en-US" altLang="en-US" sz="4800" dirty="0">
                <a:effectLst>
                  <a:outerShdw blurRad="38100" dist="38100" dir="2700000" algn="tl">
                    <a:srgbClr val="000000">
                      <a:alpha val="43137"/>
                    </a:srgbClr>
                  </a:outerShdw>
                </a:effectLst>
                <a:latin typeface="Impact" panose="020B0806030902050204" pitchFamily="34" charset="0"/>
              </a:rPr>
              <a:t>	Roy Disney</a:t>
            </a:r>
            <a:endParaRPr lang="en-US" altLang="en-US" sz="4000" dirty="0">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106218202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Text Box 2"/>
          <p:cNvSpPr txBox="1">
            <a:spLocks noChangeArrowheads="1"/>
          </p:cNvSpPr>
          <p:nvPr/>
        </p:nvSpPr>
        <p:spPr bwMode="auto">
          <a:xfrm>
            <a:off x="381000" y="1447800"/>
            <a:ext cx="8534400" cy="3170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lnSpc>
                <a:spcPct val="120000"/>
              </a:lnSpc>
            </a:pPr>
            <a:r>
              <a:rPr lang="en-US" altLang="en-US" sz="8800" dirty="0">
                <a:effectLst>
                  <a:outerShdw blurRad="38100" dist="38100" dir="2700000" algn="tl">
                    <a:srgbClr val="000000">
                      <a:alpha val="43137"/>
                    </a:srgbClr>
                  </a:outerShdw>
                </a:effectLst>
                <a:latin typeface="Impact" panose="020B0806030902050204" pitchFamily="34" charset="0"/>
              </a:rPr>
              <a:t>Clear Mission Shared Vision</a:t>
            </a:r>
            <a:endParaRPr lang="en-US" altLang="en-US" sz="7200" dirty="0">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201535106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chor="t"/>
          <a:lstStyle/>
          <a:p>
            <a:pPr eaLnBrk="1" hangingPunct="1"/>
            <a:endParaRPr lang="en-US" altLang="en-US"/>
          </a:p>
        </p:txBody>
      </p:sp>
      <p:sp>
        <p:nvSpPr>
          <p:cNvPr id="142339" name="Rectangle 3"/>
          <p:cNvSpPr>
            <a:spLocks noGrp="1" noChangeArrowheads="1"/>
          </p:cNvSpPr>
          <p:nvPr>
            <p:ph idx="1"/>
          </p:nvPr>
        </p:nvSpPr>
        <p:spPr/>
        <p:txBody>
          <a:bodyPr/>
          <a:lstStyle/>
          <a:p>
            <a:pPr eaLnBrk="1" hangingPunct="1"/>
            <a:endParaRPr lang="en-US" altLang="en-US"/>
          </a:p>
        </p:txBody>
      </p:sp>
      <p:pic>
        <p:nvPicPr>
          <p:cNvPr id="142340" name="Picture 7" descr="airplane-depar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05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2"/>
          <p:cNvSpPr>
            <a:spLocks noGrp="1" noChangeArrowheads="1"/>
          </p:cNvSpPr>
          <p:nvPr>
            <p:ph idx="1"/>
          </p:nvPr>
        </p:nvSpPr>
        <p:spPr>
          <a:xfrm>
            <a:off x="0" y="914400"/>
            <a:ext cx="9144000" cy="4525963"/>
          </a:xfrm>
        </p:spPr>
        <p:txBody>
          <a:bodyPr/>
          <a:lstStyle/>
          <a:p>
            <a:pPr marL="0" indent="0" algn="ctr" eaLnBrk="1" hangingPunct="1">
              <a:lnSpc>
                <a:spcPct val="90000"/>
              </a:lnSpc>
              <a:spcBef>
                <a:spcPct val="0"/>
              </a:spcBef>
              <a:buFont typeface="Times" pitchFamily="18" charset="0"/>
              <a:buNone/>
              <a:defRPr/>
            </a:pPr>
            <a:r>
              <a:rPr lang="en-US" sz="4800" dirty="0">
                <a:effectLst>
                  <a:outerShdw blurRad="38100" dist="38100" dir="2700000" algn="tl">
                    <a:srgbClr val="000000">
                      <a:alpha val="43137"/>
                    </a:srgbClr>
                  </a:outerShdw>
                </a:effectLst>
                <a:ea typeface="+mn-ea"/>
              </a:rPr>
              <a:t>If you could get all the people </a:t>
            </a:r>
          </a:p>
          <a:p>
            <a:pPr marL="0" indent="0" algn="ctr" eaLnBrk="1" hangingPunct="1">
              <a:lnSpc>
                <a:spcPct val="90000"/>
              </a:lnSpc>
              <a:spcBef>
                <a:spcPct val="0"/>
              </a:spcBef>
              <a:buFont typeface="Times" pitchFamily="18" charset="0"/>
              <a:buNone/>
              <a:defRPr/>
            </a:pPr>
            <a:r>
              <a:rPr lang="en-US" sz="4800" dirty="0">
                <a:effectLst>
                  <a:outerShdw blurRad="38100" dist="38100" dir="2700000" algn="tl">
                    <a:srgbClr val="000000">
                      <a:alpha val="43137"/>
                    </a:srgbClr>
                  </a:outerShdw>
                </a:effectLst>
                <a:ea typeface="+mn-ea"/>
              </a:rPr>
              <a:t>in an organization </a:t>
            </a:r>
          </a:p>
          <a:p>
            <a:pPr marL="0" indent="0" algn="ctr" eaLnBrk="1" hangingPunct="1">
              <a:lnSpc>
                <a:spcPct val="90000"/>
              </a:lnSpc>
              <a:spcBef>
                <a:spcPct val="0"/>
              </a:spcBef>
              <a:buFont typeface="Times" pitchFamily="18" charset="0"/>
              <a:buNone/>
              <a:defRPr/>
            </a:pPr>
            <a:r>
              <a:rPr lang="en-US" sz="4800" dirty="0">
                <a:solidFill>
                  <a:srgbClr val="FF0000"/>
                </a:solidFill>
                <a:effectLst>
                  <a:outerShdw blurRad="38100" dist="38100" dir="2700000" algn="tl">
                    <a:srgbClr val="000000">
                      <a:alpha val="43137"/>
                    </a:srgbClr>
                  </a:outerShdw>
                </a:effectLst>
                <a:ea typeface="+mn-ea"/>
              </a:rPr>
              <a:t>rowing in the same direction</a:t>
            </a:r>
            <a:r>
              <a:rPr lang="en-US" sz="4800" dirty="0">
                <a:effectLst>
                  <a:outerShdw blurRad="38100" dist="38100" dir="2700000" algn="tl">
                    <a:srgbClr val="000000">
                      <a:alpha val="43137"/>
                    </a:srgbClr>
                  </a:outerShdw>
                </a:effectLst>
                <a:ea typeface="+mn-ea"/>
              </a:rPr>
              <a:t>, </a:t>
            </a:r>
          </a:p>
          <a:p>
            <a:pPr marL="0" indent="0" algn="ctr" eaLnBrk="1" hangingPunct="1">
              <a:lnSpc>
                <a:spcPct val="90000"/>
              </a:lnSpc>
              <a:spcBef>
                <a:spcPct val="0"/>
              </a:spcBef>
              <a:buFont typeface="Times" pitchFamily="18" charset="0"/>
              <a:buNone/>
              <a:defRPr/>
            </a:pPr>
            <a:r>
              <a:rPr lang="en-US" sz="4800" dirty="0">
                <a:effectLst>
                  <a:outerShdw blurRad="38100" dist="38100" dir="2700000" algn="tl">
                    <a:srgbClr val="000000">
                      <a:alpha val="43137"/>
                    </a:srgbClr>
                  </a:outerShdw>
                </a:effectLst>
                <a:ea typeface="+mn-ea"/>
              </a:rPr>
              <a:t>you could dominate </a:t>
            </a:r>
          </a:p>
          <a:p>
            <a:pPr marL="0" indent="0" algn="ctr" eaLnBrk="1" hangingPunct="1">
              <a:lnSpc>
                <a:spcPct val="90000"/>
              </a:lnSpc>
              <a:spcBef>
                <a:spcPct val="0"/>
              </a:spcBef>
              <a:buFont typeface="Times" pitchFamily="18" charset="0"/>
              <a:buNone/>
              <a:defRPr/>
            </a:pPr>
            <a:r>
              <a:rPr lang="en-US" sz="4800" dirty="0">
                <a:effectLst>
                  <a:outerShdw blurRad="38100" dist="38100" dir="2700000" algn="tl">
                    <a:srgbClr val="000000">
                      <a:alpha val="43137"/>
                    </a:srgbClr>
                  </a:outerShdw>
                </a:effectLst>
                <a:ea typeface="+mn-ea"/>
              </a:rPr>
              <a:t>any industry, in any market, </a:t>
            </a:r>
          </a:p>
          <a:p>
            <a:pPr marL="0" indent="0" algn="ctr" eaLnBrk="1" hangingPunct="1">
              <a:lnSpc>
                <a:spcPct val="90000"/>
              </a:lnSpc>
              <a:spcBef>
                <a:spcPct val="0"/>
              </a:spcBef>
              <a:buFont typeface="Times" pitchFamily="18" charset="0"/>
              <a:buNone/>
              <a:defRPr/>
            </a:pPr>
            <a:r>
              <a:rPr lang="en-US" sz="4800" dirty="0">
                <a:effectLst>
                  <a:outerShdw blurRad="38100" dist="38100" dir="2700000" algn="tl">
                    <a:srgbClr val="000000">
                      <a:alpha val="43137"/>
                    </a:srgbClr>
                  </a:outerShdw>
                </a:effectLst>
                <a:ea typeface="+mn-ea"/>
              </a:rPr>
              <a:t>against any competition,</a:t>
            </a:r>
          </a:p>
          <a:p>
            <a:pPr marL="0" indent="0" algn="ctr" eaLnBrk="1" hangingPunct="1">
              <a:lnSpc>
                <a:spcPct val="90000"/>
              </a:lnSpc>
              <a:spcBef>
                <a:spcPct val="0"/>
              </a:spcBef>
              <a:buFont typeface="Times" pitchFamily="18" charset="0"/>
              <a:buNone/>
              <a:defRPr/>
            </a:pPr>
            <a:r>
              <a:rPr lang="en-US" sz="4800" dirty="0">
                <a:effectLst>
                  <a:outerShdw blurRad="38100" dist="38100" dir="2700000" algn="tl">
                    <a:srgbClr val="000000">
                      <a:alpha val="43137"/>
                    </a:srgbClr>
                  </a:outerShdw>
                </a:effectLst>
                <a:ea typeface="+mn-ea"/>
              </a:rPr>
              <a:t> at any time."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Text Box 2"/>
          <p:cNvSpPr txBox="1">
            <a:spLocks noChangeArrowheads="1"/>
          </p:cNvSpPr>
          <p:nvPr/>
        </p:nvSpPr>
        <p:spPr bwMode="auto">
          <a:xfrm>
            <a:off x="0" y="457200"/>
            <a:ext cx="9144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9600" dirty="0">
                <a:effectLst>
                  <a:outerShdw blurRad="38100" dist="38100" dir="2700000" algn="tl">
                    <a:srgbClr val="000000">
                      <a:alpha val="43137"/>
                    </a:srgbClr>
                  </a:outerShdw>
                </a:effectLst>
                <a:latin typeface="Impact" panose="020B0806030902050204" pitchFamily="34" charset="0"/>
              </a:rPr>
              <a:t>“Keeper </a:t>
            </a:r>
          </a:p>
          <a:p>
            <a:pPr algn="ctr"/>
            <a:r>
              <a:rPr lang="en-US" altLang="en-US" sz="9600" dirty="0">
                <a:effectLst>
                  <a:outerShdw blurRad="38100" dist="38100" dir="2700000" algn="tl">
                    <a:srgbClr val="000000">
                      <a:alpha val="43137"/>
                    </a:srgbClr>
                  </a:outerShdw>
                </a:effectLst>
                <a:latin typeface="Impact" panose="020B0806030902050204" pitchFamily="34" charset="0"/>
              </a:rPr>
              <a:t>of the culture”</a:t>
            </a:r>
          </a:p>
          <a:p>
            <a:pPr algn="ctr"/>
            <a:endParaRPr lang="en-US" altLang="en-US" sz="4000" dirty="0">
              <a:effectLst>
                <a:outerShdw blurRad="38100" dist="38100" dir="2700000" algn="tl">
                  <a:srgbClr val="000000">
                    <a:alpha val="43137"/>
                  </a:srgbClr>
                </a:outerShdw>
              </a:effectLst>
              <a:latin typeface="Impact" panose="020B0806030902050204" pitchFamily="34" charset="0"/>
            </a:endParaRPr>
          </a:p>
          <a:p>
            <a:pPr algn="ctr"/>
            <a:r>
              <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rPr>
              <a:t>Put it in writing.</a:t>
            </a:r>
          </a:p>
        </p:txBody>
      </p:sp>
    </p:spTree>
    <p:extLst>
      <p:ext uri="{BB962C8B-B14F-4D97-AF65-F5344CB8AC3E}">
        <p14:creationId xmlns:p14="http://schemas.microsoft.com/office/powerpoint/2010/main" val="41922868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000450">
                                            <p:txEl>
                                              <p:pRg st="3" end="3"/>
                                            </p:txEl>
                                          </p:spTgt>
                                        </p:tgtEl>
                                        <p:attrNameLst>
                                          <p:attrName>style.visibility</p:attrName>
                                        </p:attrNameLst>
                                      </p:cBhvr>
                                      <p:to>
                                        <p:strVal val="visible"/>
                                      </p:to>
                                    </p:set>
                                    <p:anim calcmode="lin" valueType="num">
                                      <p:cBhvr>
                                        <p:cTn id="7" dur="500" fill="hold"/>
                                        <p:tgtEl>
                                          <p:spTgt spid="1000450">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1000450">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2"/>
          <p:cNvSpPr txBox="1">
            <a:spLocks noChangeArrowheads="1"/>
          </p:cNvSpPr>
          <p:nvPr/>
        </p:nvSpPr>
        <p:spPr bwMode="auto">
          <a:xfrm>
            <a:off x="0" y="1238250"/>
            <a:ext cx="9144000" cy="922338"/>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Mission</a:t>
            </a:r>
          </a:p>
        </p:txBody>
      </p:sp>
      <p:sp>
        <p:nvSpPr>
          <p:cNvPr id="122884" name="Text Box 3"/>
          <p:cNvSpPr txBox="1">
            <a:spLocks noChangeArrowheads="1"/>
          </p:cNvSpPr>
          <p:nvPr/>
        </p:nvSpPr>
        <p:spPr bwMode="auto">
          <a:xfrm>
            <a:off x="0" y="2817813"/>
            <a:ext cx="9144000" cy="839787"/>
          </a:xfrm>
          <a:prstGeom prst="rect">
            <a:avLst/>
          </a:prstGeom>
          <a:noFill/>
          <a:ln w="9525">
            <a:noFill/>
            <a:miter lim="800000"/>
            <a:headEnd/>
            <a:tailEnd/>
          </a:ln>
        </p:spPr>
        <p:txBody>
          <a:bodyPr>
            <a:spAutoFit/>
          </a:bodyPr>
          <a:lstStyle/>
          <a:p>
            <a:pPr algn="ctr">
              <a:lnSpc>
                <a:spcPct val="90000"/>
              </a:lnSpc>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History or Heritage</a:t>
            </a:r>
          </a:p>
        </p:txBody>
      </p:sp>
      <p:sp>
        <p:nvSpPr>
          <p:cNvPr id="122885" name="Text Box 4"/>
          <p:cNvSpPr txBox="1">
            <a:spLocks noChangeArrowheads="1"/>
          </p:cNvSpPr>
          <p:nvPr/>
        </p:nvSpPr>
        <p:spPr bwMode="auto">
          <a:xfrm>
            <a:off x="0" y="5019675"/>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Glossary</a:t>
            </a:r>
          </a:p>
        </p:txBody>
      </p:sp>
      <p:sp>
        <p:nvSpPr>
          <p:cNvPr id="122886" name="Text Box 5"/>
          <p:cNvSpPr txBox="1">
            <a:spLocks noChangeArrowheads="1"/>
          </p:cNvSpPr>
          <p:nvPr/>
        </p:nvSpPr>
        <p:spPr bwMode="auto">
          <a:xfrm>
            <a:off x="0" y="3524250"/>
            <a:ext cx="9144000" cy="839788"/>
          </a:xfrm>
          <a:prstGeom prst="rect">
            <a:avLst/>
          </a:prstGeom>
          <a:noFill/>
          <a:ln w="9525">
            <a:noFill/>
            <a:miter lim="800000"/>
            <a:headEnd/>
            <a:tailEnd/>
          </a:ln>
        </p:spPr>
        <p:txBody>
          <a:bodyPr>
            <a:spAutoFit/>
          </a:bodyPr>
          <a:lstStyle/>
          <a:p>
            <a:pPr algn="ctr">
              <a:lnSpc>
                <a:spcPct val="90000"/>
              </a:lnSpc>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Performance Tips</a:t>
            </a:r>
          </a:p>
        </p:txBody>
      </p:sp>
      <p:sp>
        <p:nvSpPr>
          <p:cNvPr id="122887" name="Text Box 7"/>
          <p:cNvSpPr txBox="1">
            <a:spLocks noChangeArrowheads="1"/>
          </p:cNvSpPr>
          <p:nvPr/>
        </p:nvSpPr>
        <p:spPr bwMode="auto">
          <a:xfrm>
            <a:off x="0" y="2027238"/>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Values</a:t>
            </a:r>
          </a:p>
        </p:txBody>
      </p:sp>
      <p:sp>
        <p:nvSpPr>
          <p:cNvPr id="122888" name="Text Box 8"/>
          <p:cNvSpPr txBox="1">
            <a:spLocks noChangeArrowheads="1"/>
          </p:cNvSpPr>
          <p:nvPr/>
        </p:nvSpPr>
        <p:spPr bwMode="auto">
          <a:xfrm>
            <a:off x="0" y="228600"/>
            <a:ext cx="9144000" cy="923925"/>
          </a:xfrm>
          <a:prstGeom prst="rect">
            <a:avLst/>
          </a:prstGeom>
          <a:noFill/>
          <a:ln w="9525">
            <a:noFill/>
            <a:miter lim="800000"/>
            <a:headEnd/>
            <a:tailEnd/>
          </a:ln>
        </p:spPr>
        <p:txBody>
          <a:bodyPr>
            <a:spAutoFit/>
          </a:bodyPr>
          <a:lstStyle/>
          <a:p>
            <a:pPr algn="ctr">
              <a:defRPr/>
            </a:pPr>
            <a:r>
              <a:rPr lang="en-US" sz="5400" dirty="0">
                <a:solidFill>
                  <a:srgbClr val="FF0000"/>
                </a:solidFill>
                <a:effectLst>
                  <a:outerShdw blurRad="38100" dist="38100" dir="2700000" algn="tl">
                    <a:srgbClr val="000000">
                      <a:alpha val="43137"/>
                    </a:srgbClr>
                  </a:outerShdw>
                </a:effectLst>
                <a:latin typeface="Impact" pitchFamily="34" charset="0"/>
                <a:cs typeface="+mn-cs"/>
              </a:rPr>
              <a:t>Service Handbook</a:t>
            </a:r>
            <a:endParaRPr lang="en-US" sz="4800" dirty="0">
              <a:solidFill>
                <a:srgbClr val="FF0000"/>
              </a:solidFill>
              <a:effectLst>
                <a:outerShdw blurRad="38100" dist="38100" dir="2700000" algn="tl">
                  <a:srgbClr val="000000">
                    <a:alpha val="43137"/>
                  </a:srgbClr>
                </a:outerShdw>
              </a:effectLst>
              <a:latin typeface="Impact" pitchFamily="34" charset="0"/>
              <a:cs typeface="+mn-cs"/>
            </a:endParaRPr>
          </a:p>
        </p:txBody>
      </p:sp>
      <p:sp>
        <p:nvSpPr>
          <p:cNvPr id="122889" name="Text Box 11"/>
          <p:cNvSpPr txBox="1">
            <a:spLocks noChangeArrowheads="1"/>
          </p:cNvSpPr>
          <p:nvPr/>
        </p:nvSpPr>
        <p:spPr bwMode="auto">
          <a:xfrm>
            <a:off x="0" y="4230688"/>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Service Recovery</a:t>
            </a:r>
          </a:p>
        </p:txBody>
      </p:sp>
    </p:spTree>
    <p:custDataLst>
      <p:tags r:id="rId1"/>
    </p:custData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2"/>
          <p:cNvSpPr txBox="1">
            <a:spLocks noChangeArrowheads="1"/>
          </p:cNvSpPr>
          <p:nvPr/>
        </p:nvSpPr>
        <p:spPr bwMode="auto">
          <a:xfrm>
            <a:off x="0" y="1238250"/>
            <a:ext cx="9144000" cy="922338"/>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Mission</a:t>
            </a:r>
          </a:p>
        </p:txBody>
      </p:sp>
      <p:sp>
        <p:nvSpPr>
          <p:cNvPr id="122884" name="Text Box 3"/>
          <p:cNvSpPr txBox="1">
            <a:spLocks noChangeArrowheads="1"/>
          </p:cNvSpPr>
          <p:nvPr/>
        </p:nvSpPr>
        <p:spPr bwMode="auto">
          <a:xfrm>
            <a:off x="0" y="2817813"/>
            <a:ext cx="9144000" cy="839787"/>
          </a:xfrm>
          <a:prstGeom prst="rect">
            <a:avLst/>
          </a:prstGeom>
          <a:noFill/>
          <a:ln w="9525">
            <a:noFill/>
            <a:miter lim="800000"/>
            <a:headEnd/>
            <a:tailEnd/>
          </a:ln>
        </p:spPr>
        <p:txBody>
          <a:bodyPr>
            <a:spAutoFit/>
          </a:bodyPr>
          <a:lstStyle/>
          <a:p>
            <a:pPr algn="ctr">
              <a:lnSpc>
                <a:spcPct val="90000"/>
              </a:lnSpc>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History or Heritage</a:t>
            </a:r>
          </a:p>
        </p:txBody>
      </p:sp>
      <p:sp>
        <p:nvSpPr>
          <p:cNvPr id="122885" name="Text Box 4"/>
          <p:cNvSpPr txBox="1">
            <a:spLocks noChangeArrowheads="1"/>
          </p:cNvSpPr>
          <p:nvPr/>
        </p:nvSpPr>
        <p:spPr bwMode="auto">
          <a:xfrm>
            <a:off x="0" y="5019675"/>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Glossary</a:t>
            </a:r>
          </a:p>
        </p:txBody>
      </p:sp>
      <p:sp>
        <p:nvSpPr>
          <p:cNvPr id="122886" name="Text Box 5"/>
          <p:cNvSpPr txBox="1">
            <a:spLocks noChangeArrowheads="1"/>
          </p:cNvSpPr>
          <p:nvPr/>
        </p:nvSpPr>
        <p:spPr bwMode="auto">
          <a:xfrm>
            <a:off x="0" y="3524250"/>
            <a:ext cx="9144000" cy="839788"/>
          </a:xfrm>
          <a:prstGeom prst="rect">
            <a:avLst/>
          </a:prstGeom>
          <a:noFill/>
          <a:ln w="9525">
            <a:noFill/>
            <a:miter lim="800000"/>
            <a:headEnd/>
            <a:tailEnd/>
          </a:ln>
        </p:spPr>
        <p:txBody>
          <a:bodyPr>
            <a:spAutoFit/>
          </a:bodyPr>
          <a:lstStyle/>
          <a:p>
            <a:pPr algn="ctr">
              <a:lnSpc>
                <a:spcPct val="90000"/>
              </a:lnSpc>
              <a:defRPr/>
            </a:pPr>
            <a:r>
              <a:rPr lang="en-US" sz="5400" dirty="0">
                <a:solidFill>
                  <a:srgbClr val="FF0000"/>
                </a:solidFill>
                <a:effectLst>
                  <a:outerShdw blurRad="38100" dist="38100" dir="2700000" algn="tl">
                    <a:srgbClr val="000000">
                      <a:alpha val="43137"/>
                    </a:srgbClr>
                  </a:outerShdw>
                </a:effectLst>
                <a:latin typeface="Impact" pitchFamily="34" charset="0"/>
                <a:cs typeface="+mn-cs"/>
              </a:rPr>
              <a:t>Performance Tips</a:t>
            </a:r>
          </a:p>
        </p:txBody>
      </p:sp>
      <p:sp>
        <p:nvSpPr>
          <p:cNvPr id="122887" name="Text Box 7"/>
          <p:cNvSpPr txBox="1">
            <a:spLocks noChangeArrowheads="1"/>
          </p:cNvSpPr>
          <p:nvPr/>
        </p:nvSpPr>
        <p:spPr bwMode="auto">
          <a:xfrm>
            <a:off x="0" y="2027238"/>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Values</a:t>
            </a:r>
          </a:p>
        </p:txBody>
      </p:sp>
      <p:sp>
        <p:nvSpPr>
          <p:cNvPr id="122888" name="Text Box 8"/>
          <p:cNvSpPr txBox="1">
            <a:spLocks noChangeArrowheads="1"/>
          </p:cNvSpPr>
          <p:nvPr/>
        </p:nvSpPr>
        <p:spPr bwMode="auto">
          <a:xfrm>
            <a:off x="0" y="228600"/>
            <a:ext cx="9144000" cy="923925"/>
          </a:xfrm>
          <a:prstGeom prst="rect">
            <a:avLst/>
          </a:prstGeom>
          <a:noFill/>
          <a:ln w="9525">
            <a:noFill/>
            <a:miter lim="800000"/>
            <a:headEnd/>
            <a:tailEnd/>
          </a:ln>
        </p:spPr>
        <p:txBody>
          <a:bodyPr>
            <a:spAutoFit/>
          </a:bodyPr>
          <a:lstStyle/>
          <a:p>
            <a:pPr algn="ctr">
              <a:defRPr/>
            </a:pPr>
            <a:r>
              <a:rPr lang="en-US" sz="5400" dirty="0">
                <a:solidFill>
                  <a:srgbClr val="FF0000"/>
                </a:solidFill>
                <a:effectLst>
                  <a:outerShdw blurRad="38100" dist="38100" dir="2700000" algn="tl">
                    <a:srgbClr val="000000">
                      <a:alpha val="43137"/>
                    </a:srgbClr>
                  </a:outerShdw>
                </a:effectLst>
                <a:latin typeface="Impact" pitchFamily="34" charset="0"/>
                <a:cs typeface="+mn-cs"/>
              </a:rPr>
              <a:t>Service Handbook</a:t>
            </a:r>
            <a:endParaRPr lang="en-US" sz="4800" dirty="0">
              <a:solidFill>
                <a:srgbClr val="FF0000"/>
              </a:solidFill>
              <a:effectLst>
                <a:outerShdw blurRad="38100" dist="38100" dir="2700000" algn="tl">
                  <a:srgbClr val="000000">
                    <a:alpha val="43137"/>
                  </a:srgbClr>
                </a:outerShdw>
              </a:effectLst>
              <a:latin typeface="Impact" pitchFamily="34" charset="0"/>
              <a:cs typeface="+mn-cs"/>
            </a:endParaRPr>
          </a:p>
        </p:txBody>
      </p:sp>
      <p:sp>
        <p:nvSpPr>
          <p:cNvPr id="122889" name="Text Box 11"/>
          <p:cNvSpPr txBox="1">
            <a:spLocks noChangeArrowheads="1"/>
          </p:cNvSpPr>
          <p:nvPr/>
        </p:nvSpPr>
        <p:spPr bwMode="auto">
          <a:xfrm>
            <a:off x="0" y="4230688"/>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Service Recovery</a:t>
            </a:r>
          </a:p>
        </p:txBody>
      </p:sp>
    </p:spTree>
    <p:custDataLst>
      <p:tags r:id="rId1"/>
    </p:custData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Text Box 2"/>
          <p:cNvSpPr txBox="1">
            <a:spLocks noChangeArrowheads="1"/>
          </p:cNvSpPr>
          <p:nvPr/>
        </p:nvSpPr>
        <p:spPr bwMode="auto">
          <a:xfrm>
            <a:off x="0" y="1238250"/>
            <a:ext cx="9144000" cy="922338"/>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Mission</a:t>
            </a:r>
          </a:p>
        </p:txBody>
      </p:sp>
      <p:sp>
        <p:nvSpPr>
          <p:cNvPr id="122884" name="Text Box 3"/>
          <p:cNvSpPr txBox="1">
            <a:spLocks noChangeArrowheads="1"/>
          </p:cNvSpPr>
          <p:nvPr/>
        </p:nvSpPr>
        <p:spPr bwMode="auto">
          <a:xfrm>
            <a:off x="0" y="2817813"/>
            <a:ext cx="9144000" cy="839787"/>
          </a:xfrm>
          <a:prstGeom prst="rect">
            <a:avLst/>
          </a:prstGeom>
          <a:noFill/>
          <a:ln w="9525">
            <a:noFill/>
            <a:miter lim="800000"/>
            <a:headEnd/>
            <a:tailEnd/>
          </a:ln>
        </p:spPr>
        <p:txBody>
          <a:bodyPr>
            <a:spAutoFit/>
          </a:bodyPr>
          <a:lstStyle/>
          <a:p>
            <a:pPr algn="ctr">
              <a:lnSpc>
                <a:spcPct val="90000"/>
              </a:lnSpc>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History or Heritage</a:t>
            </a:r>
          </a:p>
        </p:txBody>
      </p:sp>
      <p:sp>
        <p:nvSpPr>
          <p:cNvPr id="122885" name="Text Box 4"/>
          <p:cNvSpPr txBox="1">
            <a:spLocks noChangeArrowheads="1"/>
          </p:cNvSpPr>
          <p:nvPr/>
        </p:nvSpPr>
        <p:spPr bwMode="auto">
          <a:xfrm>
            <a:off x="0" y="5019675"/>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Glossary</a:t>
            </a:r>
          </a:p>
        </p:txBody>
      </p:sp>
      <p:sp>
        <p:nvSpPr>
          <p:cNvPr id="122886" name="Text Box 5"/>
          <p:cNvSpPr txBox="1">
            <a:spLocks noChangeArrowheads="1"/>
          </p:cNvSpPr>
          <p:nvPr/>
        </p:nvSpPr>
        <p:spPr bwMode="auto">
          <a:xfrm>
            <a:off x="0" y="3524250"/>
            <a:ext cx="9144000" cy="839788"/>
          </a:xfrm>
          <a:prstGeom prst="rect">
            <a:avLst/>
          </a:prstGeom>
          <a:noFill/>
          <a:ln w="9525">
            <a:noFill/>
            <a:miter lim="800000"/>
            <a:headEnd/>
            <a:tailEnd/>
          </a:ln>
        </p:spPr>
        <p:txBody>
          <a:bodyPr>
            <a:spAutoFit/>
          </a:bodyPr>
          <a:lstStyle/>
          <a:p>
            <a:pPr algn="ctr">
              <a:lnSpc>
                <a:spcPct val="90000"/>
              </a:lnSpc>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Performance Tips</a:t>
            </a:r>
          </a:p>
        </p:txBody>
      </p:sp>
      <p:sp>
        <p:nvSpPr>
          <p:cNvPr id="122887" name="Text Box 7"/>
          <p:cNvSpPr txBox="1">
            <a:spLocks noChangeArrowheads="1"/>
          </p:cNvSpPr>
          <p:nvPr/>
        </p:nvSpPr>
        <p:spPr bwMode="auto">
          <a:xfrm>
            <a:off x="0" y="2027238"/>
            <a:ext cx="9144000" cy="923925"/>
          </a:xfrm>
          <a:prstGeom prst="rect">
            <a:avLst/>
          </a:prstGeom>
          <a:noFill/>
          <a:ln w="9525">
            <a:noFill/>
            <a:miter lim="800000"/>
            <a:headEnd/>
            <a:tailEnd/>
          </a:ln>
        </p:spPr>
        <p:txBody>
          <a:bodyPr>
            <a:spAutoFit/>
          </a:bodyPr>
          <a:lstStyle/>
          <a:p>
            <a:pPr algn="ctr">
              <a:defRPr/>
            </a:pPr>
            <a:r>
              <a:rPr lang="en-US" sz="5400" dirty="0">
                <a:solidFill>
                  <a:srgbClr val="000000"/>
                </a:solidFill>
                <a:effectLst>
                  <a:outerShdw blurRad="38100" dist="38100" dir="2700000" algn="tl">
                    <a:srgbClr val="000000">
                      <a:alpha val="43137"/>
                    </a:srgbClr>
                  </a:outerShdw>
                </a:effectLst>
                <a:latin typeface="Impact" pitchFamily="34" charset="0"/>
                <a:cs typeface="+mn-cs"/>
              </a:rPr>
              <a:t>Values</a:t>
            </a:r>
          </a:p>
        </p:txBody>
      </p:sp>
      <p:sp>
        <p:nvSpPr>
          <p:cNvPr id="122888" name="Text Box 8"/>
          <p:cNvSpPr txBox="1">
            <a:spLocks noChangeArrowheads="1"/>
          </p:cNvSpPr>
          <p:nvPr/>
        </p:nvSpPr>
        <p:spPr bwMode="auto">
          <a:xfrm>
            <a:off x="0" y="228600"/>
            <a:ext cx="9144000" cy="923925"/>
          </a:xfrm>
          <a:prstGeom prst="rect">
            <a:avLst/>
          </a:prstGeom>
          <a:noFill/>
          <a:ln w="9525">
            <a:noFill/>
            <a:miter lim="800000"/>
            <a:headEnd/>
            <a:tailEnd/>
          </a:ln>
        </p:spPr>
        <p:txBody>
          <a:bodyPr>
            <a:spAutoFit/>
          </a:bodyPr>
          <a:lstStyle/>
          <a:p>
            <a:pPr algn="ctr">
              <a:defRPr/>
            </a:pPr>
            <a:r>
              <a:rPr lang="en-US" sz="5400" dirty="0">
                <a:solidFill>
                  <a:srgbClr val="FF0000"/>
                </a:solidFill>
                <a:effectLst>
                  <a:outerShdw blurRad="38100" dist="38100" dir="2700000" algn="tl">
                    <a:srgbClr val="000000">
                      <a:alpha val="43137"/>
                    </a:srgbClr>
                  </a:outerShdw>
                </a:effectLst>
                <a:latin typeface="Impact" pitchFamily="34" charset="0"/>
                <a:cs typeface="+mn-cs"/>
              </a:rPr>
              <a:t>Service Handbook</a:t>
            </a:r>
            <a:endParaRPr lang="en-US" sz="4800" dirty="0">
              <a:solidFill>
                <a:srgbClr val="FF0000"/>
              </a:solidFill>
              <a:effectLst>
                <a:outerShdw blurRad="38100" dist="38100" dir="2700000" algn="tl">
                  <a:srgbClr val="000000">
                    <a:alpha val="43137"/>
                  </a:srgbClr>
                </a:outerShdw>
              </a:effectLst>
              <a:latin typeface="Impact" pitchFamily="34" charset="0"/>
              <a:cs typeface="+mn-cs"/>
            </a:endParaRPr>
          </a:p>
        </p:txBody>
      </p:sp>
      <p:sp>
        <p:nvSpPr>
          <p:cNvPr id="122889" name="Text Box 11"/>
          <p:cNvSpPr txBox="1">
            <a:spLocks noChangeArrowheads="1"/>
          </p:cNvSpPr>
          <p:nvPr/>
        </p:nvSpPr>
        <p:spPr bwMode="auto">
          <a:xfrm>
            <a:off x="0" y="4230688"/>
            <a:ext cx="9144000" cy="923925"/>
          </a:xfrm>
          <a:prstGeom prst="rect">
            <a:avLst/>
          </a:prstGeom>
          <a:noFill/>
          <a:ln w="9525">
            <a:noFill/>
            <a:miter lim="800000"/>
            <a:headEnd/>
            <a:tailEnd/>
          </a:ln>
        </p:spPr>
        <p:txBody>
          <a:bodyPr>
            <a:spAutoFit/>
          </a:bodyPr>
          <a:lstStyle/>
          <a:p>
            <a:pPr algn="ctr">
              <a:defRPr/>
            </a:pPr>
            <a:r>
              <a:rPr lang="en-US" sz="5400" dirty="0">
                <a:solidFill>
                  <a:srgbClr val="FF0000"/>
                </a:solidFill>
                <a:effectLst>
                  <a:outerShdw blurRad="38100" dist="38100" dir="2700000" algn="tl">
                    <a:srgbClr val="000000">
                      <a:alpha val="43137"/>
                    </a:srgbClr>
                  </a:outerShdw>
                </a:effectLst>
                <a:latin typeface="Impact" pitchFamily="34" charset="0"/>
                <a:cs typeface="+mn-cs"/>
              </a:rPr>
              <a:t>Service Recovery</a:t>
            </a:r>
          </a:p>
        </p:txBody>
      </p:sp>
    </p:spTree>
    <p:custDataLst>
      <p:tags r:id="rId1"/>
    </p:custDataLst>
    <p:extLst>
      <p:ext uri="{BB962C8B-B14F-4D97-AF65-F5344CB8AC3E}">
        <p14:creationId xmlns:p14="http://schemas.microsoft.com/office/powerpoint/2010/main" val="38439832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4312" y="213950"/>
            <a:ext cx="4039888" cy="6872650"/>
          </a:xfrm>
          <a:prstGeom prst="rect">
            <a:avLst/>
          </a:prstGeom>
          <a:noFill/>
        </p:spPr>
        <p:txBody>
          <a:bodyPr wrap="none" rtlCol="0">
            <a:spAutoFit/>
          </a:bodyPr>
          <a:lstStyle/>
          <a:p>
            <a:r>
              <a:rPr lang="en-US" sz="8000" dirty="0" err="1">
                <a:effectLst>
                  <a:outerShdw blurRad="38100" dist="38100" dir="2700000" algn="tl">
                    <a:srgbClr val="000000">
                      <a:alpha val="43137"/>
                    </a:srgbClr>
                  </a:outerShdw>
                </a:effectLst>
                <a:latin typeface="+mn-lt"/>
              </a:rPr>
              <a:t>isten</a:t>
            </a:r>
            <a:endParaRPr lang="en-US" sz="8000" dirty="0">
              <a:effectLst>
                <a:outerShdw blurRad="38100" dist="38100" dir="2700000" algn="tl">
                  <a:srgbClr val="000000">
                    <a:alpha val="43137"/>
                  </a:srgbClr>
                </a:outerShdw>
              </a:effectLst>
              <a:latin typeface="+mn-lt"/>
            </a:endParaRPr>
          </a:p>
          <a:p>
            <a:r>
              <a:rPr lang="en-US" sz="8000" dirty="0" err="1">
                <a:effectLst>
                  <a:outerShdw blurRad="38100" dist="38100" dir="2700000" algn="tl">
                    <a:srgbClr val="000000">
                      <a:alpha val="43137"/>
                    </a:srgbClr>
                  </a:outerShdw>
                </a:effectLst>
                <a:latin typeface="+mn-lt"/>
              </a:rPr>
              <a:t>mpathize</a:t>
            </a:r>
            <a:endParaRPr lang="en-US" sz="8000" dirty="0">
              <a:effectLst>
                <a:outerShdw blurRad="38100" dist="38100" dir="2700000" algn="tl">
                  <a:srgbClr val="000000">
                    <a:alpha val="43137"/>
                  </a:srgbClr>
                </a:outerShdw>
              </a:effectLst>
              <a:latin typeface="+mn-lt"/>
            </a:endParaRPr>
          </a:p>
          <a:p>
            <a:r>
              <a:rPr lang="en-US" sz="8000" dirty="0" err="1">
                <a:effectLst>
                  <a:outerShdw blurRad="38100" dist="38100" dir="2700000" algn="tl">
                    <a:srgbClr val="000000">
                      <a:alpha val="43137"/>
                    </a:srgbClr>
                  </a:outerShdw>
                </a:effectLst>
                <a:latin typeface="+mn-lt"/>
              </a:rPr>
              <a:t>pologize</a:t>
            </a:r>
            <a:r>
              <a:rPr lang="en-US" sz="8000" dirty="0">
                <a:effectLst>
                  <a:outerShdw blurRad="38100" dist="38100" dir="2700000" algn="tl">
                    <a:srgbClr val="000000">
                      <a:alpha val="43137"/>
                    </a:srgbClr>
                  </a:outerShdw>
                </a:effectLst>
                <a:latin typeface="+mn-lt"/>
              </a:rPr>
              <a:t> </a:t>
            </a:r>
          </a:p>
          <a:p>
            <a:r>
              <a:rPr lang="en-US" sz="8000" dirty="0" err="1">
                <a:effectLst>
                  <a:outerShdw blurRad="38100" dist="38100" dir="2700000" algn="tl">
                    <a:srgbClr val="000000">
                      <a:alpha val="43137"/>
                    </a:srgbClr>
                  </a:outerShdw>
                </a:effectLst>
                <a:latin typeface="+mn-lt"/>
              </a:rPr>
              <a:t>espond</a:t>
            </a:r>
            <a:endParaRPr lang="en-US" sz="8000" dirty="0">
              <a:effectLst>
                <a:outerShdw blurRad="38100" dist="38100" dir="2700000" algn="tl">
                  <a:srgbClr val="000000">
                    <a:alpha val="43137"/>
                  </a:srgbClr>
                </a:outerShdw>
              </a:effectLst>
              <a:latin typeface="+mn-lt"/>
            </a:endParaRPr>
          </a:p>
          <a:p>
            <a:r>
              <a:rPr lang="en-US" sz="8000" dirty="0" err="1">
                <a:effectLst>
                  <a:outerShdw blurRad="38100" dist="38100" dir="2700000" algn="tl">
                    <a:srgbClr val="000000">
                      <a:alpha val="43137"/>
                    </a:srgbClr>
                  </a:outerShdw>
                </a:effectLst>
                <a:latin typeface="+mn-lt"/>
              </a:rPr>
              <a:t>otify</a:t>
            </a:r>
            <a:endParaRPr lang="en-US" sz="8000" dirty="0">
              <a:effectLst>
                <a:outerShdw blurRad="38100" dist="38100" dir="2700000" algn="tl">
                  <a:srgbClr val="000000">
                    <a:alpha val="43137"/>
                  </a:srgbClr>
                </a:outerShdw>
              </a:effectLst>
              <a:latin typeface="+mn-lt"/>
            </a:endParaRPr>
          </a:p>
        </p:txBody>
      </p:sp>
      <p:sp>
        <p:nvSpPr>
          <p:cNvPr id="10" name="TextBox 9"/>
          <p:cNvSpPr txBox="1"/>
          <p:nvPr/>
        </p:nvSpPr>
        <p:spPr>
          <a:xfrm>
            <a:off x="2208512" y="213950"/>
            <a:ext cx="740908" cy="6872650"/>
          </a:xfrm>
          <a:prstGeom prst="rect">
            <a:avLst/>
          </a:prstGeom>
          <a:noFill/>
        </p:spPr>
        <p:txBody>
          <a:bodyPr wrap="none" rtlCol="0">
            <a:spAutoFit/>
          </a:bodyPr>
          <a:lstStyle/>
          <a:p>
            <a:pPr algn="r"/>
            <a:r>
              <a:rPr lang="en-US" sz="8000" dirty="0">
                <a:solidFill>
                  <a:srgbClr val="FF0000"/>
                </a:solidFill>
                <a:effectLst>
                  <a:outerShdw blurRad="38100" dist="38100" dir="2700000" algn="tl">
                    <a:srgbClr val="000000">
                      <a:alpha val="43137"/>
                    </a:srgbClr>
                  </a:outerShdw>
                </a:effectLst>
                <a:latin typeface="+mn-lt"/>
              </a:rPr>
              <a:t>L</a:t>
            </a:r>
          </a:p>
          <a:p>
            <a:pPr algn="r"/>
            <a:r>
              <a:rPr lang="en-US" sz="8000" dirty="0">
                <a:solidFill>
                  <a:srgbClr val="FF0000"/>
                </a:solidFill>
                <a:effectLst>
                  <a:outerShdw blurRad="38100" dist="38100" dir="2700000" algn="tl">
                    <a:srgbClr val="000000">
                      <a:alpha val="43137"/>
                    </a:srgbClr>
                  </a:outerShdw>
                </a:effectLst>
                <a:latin typeface="+mn-lt"/>
              </a:rPr>
              <a:t>E</a:t>
            </a:r>
          </a:p>
          <a:p>
            <a:pPr algn="r"/>
            <a:r>
              <a:rPr lang="en-US" sz="8000" dirty="0">
                <a:solidFill>
                  <a:srgbClr val="FF0000"/>
                </a:solidFill>
                <a:effectLst>
                  <a:outerShdw blurRad="38100" dist="38100" dir="2700000" algn="tl">
                    <a:srgbClr val="000000">
                      <a:alpha val="43137"/>
                    </a:srgbClr>
                  </a:outerShdw>
                </a:effectLst>
                <a:latin typeface="+mn-lt"/>
              </a:rPr>
              <a:t>A</a:t>
            </a:r>
          </a:p>
          <a:p>
            <a:pPr algn="r"/>
            <a:r>
              <a:rPr lang="en-US" sz="8000" dirty="0">
                <a:solidFill>
                  <a:srgbClr val="FF0000"/>
                </a:solidFill>
                <a:effectLst>
                  <a:outerShdw blurRad="38100" dist="38100" dir="2700000" algn="tl">
                    <a:srgbClr val="000000">
                      <a:alpha val="43137"/>
                    </a:srgbClr>
                  </a:outerShdw>
                </a:effectLst>
                <a:latin typeface="+mn-lt"/>
              </a:rPr>
              <a:t>R</a:t>
            </a:r>
          </a:p>
          <a:p>
            <a:pPr algn="r"/>
            <a:r>
              <a:rPr lang="en-US" sz="8000" dirty="0">
                <a:solidFill>
                  <a:srgbClr val="FF0000"/>
                </a:solidFill>
                <a:effectLst>
                  <a:outerShdw blurRad="38100" dist="38100" dir="2700000" algn="tl">
                    <a:srgbClr val="000000">
                      <a:alpha val="43137"/>
                    </a:srgbClr>
                  </a:outerShdw>
                </a:effectLst>
                <a:latin typeface="+mn-lt"/>
              </a:rPr>
              <a:t>N</a:t>
            </a:r>
          </a:p>
        </p:txBody>
      </p:sp>
    </p:spTree>
    <p:custDataLst>
      <p:tags r:id="rId1"/>
    </p:custDataLst>
    <p:extLst>
      <p:ext uri="{BB962C8B-B14F-4D97-AF65-F5344CB8AC3E}">
        <p14:creationId xmlns:p14="http://schemas.microsoft.com/office/powerpoint/2010/main" val="298333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5893921"/>
          </a:xfrm>
          <a:prstGeom prst="rect">
            <a:avLst/>
          </a:prstGeom>
          <a:noFill/>
        </p:spPr>
        <p:txBody>
          <a:bodyPr wrap="square" rtlCol="0">
            <a:spAutoFit/>
          </a:bodyPr>
          <a:lstStyle/>
          <a:p>
            <a:pPr algn="ctr"/>
            <a:r>
              <a:rPr lang="en-US" sz="13800" dirty="0">
                <a:effectLst>
                  <a:outerShdw blurRad="38100" dist="38100" dir="2700000" algn="tl">
                    <a:srgbClr val="000000">
                      <a:alpha val="43137"/>
                    </a:srgbClr>
                  </a:outerShdw>
                </a:effectLst>
                <a:latin typeface="+mn-lt"/>
              </a:rPr>
              <a:t>Practice</a:t>
            </a:r>
            <a:r>
              <a:rPr lang="en-US" sz="11500" dirty="0">
                <a:effectLst>
                  <a:outerShdw blurRad="38100" dist="38100" dir="2700000" algn="tl">
                    <a:srgbClr val="000000">
                      <a:alpha val="43137"/>
                    </a:srgbClr>
                  </a:outerShdw>
                </a:effectLst>
                <a:latin typeface="+mn-lt"/>
              </a:rPr>
              <a:t> </a:t>
            </a:r>
          </a:p>
          <a:p>
            <a:pPr algn="ctr"/>
            <a:r>
              <a:rPr lang="en-US" sz="23900" dirty="0">
                <a:solidFill>
                  <a:srgbClr val="FF0000"/>
                </a:solidFill>
                <a:effectLst>
                  <a:outerShdw blurRad="38100" dist="38100" dir="2700000" algn="tl">
                    <a:srgbClr val="000000">
                      <a:alpha val="43137"/>
                    </a:srgbClr>
                  </a:outerShdw>
                </a:effectLst>
                <a:latin typeface="+mn-lt"/>
              </a:rPr>
              <a:t>CBWA</a:t>
            </a:r>
          </a:p>
        </p:txBody>
      </p:sp>
    </p:spTree>
    <p:extLst>
      <p:ext uri="{BB962C8B-B14F-4D97-AF65-F5344CB8AC3E}">
        <p14:creationId xmlns:p14="http://schemas.microsoft.com/office/powerpoint/2010/main" val="68960978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
            <a:ext cx="9144000" cy="1323439"/>
          </a:xfrm>
          <a:prstGeom prst="rect">
            <a:avLst/>
          </a:prstGeom>
          <a:noFill/>
        </p:spPr>
        <p:txBody>
          <a:bodyPr wrap="square" rtlCol="0">
            <a:spAutoFit/>
          </a:bodyPr>
          <a:lstStyle/>
          <a:p>
            <a:pPr algn="ctr"/>
            <a:r>
              <a:rPr lang="en-US" sz="8000" dirty="0">
                <a:solidFill>
                  <a:srgbClr val="FF0000"/>
                </a:solidFill>
                <a:effectLst>
                  <a:outerShdw blurRad="38100" dist="38100" dir="2700000" algn="tl">
                    <a:srgbClr val="000000">
                      <a:alpha val="43137"/>
                    </a:srgbClr>
                  </a:outerShdw>
                </a:effectLst>
                <a:latin typeface="+mn-lt"/>
              </a:rPr>
              <a:t>Two questions</a:t>
            </a:r>
          </a:p>
        </p:txBody>
      </p:sp>
      <p:sp>
        <p:nvSpPr>
          <p:cNvPr id="3" name="TextBox 2"/>
          <p:cNvSpPr txBox="1"/>
          <p:nvPr/>
        </p:nvSpPr>
        <p:spPr>
          <a:xfrm>
            <a:off x="152400" y="1371600"/>
            <a:ext cx="9144000" cy="5016758"/>
          </a:xfrm>
          <a:prstGeom prst="rect">
            <a:avLst/>
          </a:prstGeom>
          <a:noFill/>
        </p:spPr>
        <p:txBody>
          <a:bodyPr wrap="square" rtlCol="0">
            <a:spAutoFit/>
          </a:bodyPr>
          <a:lstStyle/>
          <a:p>
            <a:pPr algn="ctr"/>
            <a:r>
              <a:rPr lang="en-US" sz="8000" dirty="0">
                <a:effectLst>
                  <a:outerShdw blurRad="38100" dist="38100" dir="2700000" algn="tl">
                    <a:srgbClr val="000000">
                      <a:alpha val="43137"/>
                    </a:srgbClr>
                  </a:outerShdw>
                </a:effectLst>
                <a:latin typeface="+mn-lt"/>
              </a:rPr>
              <a:t>What are you hearing?</a:t>
            </a:r>
          </a:p>
          <a:p>
            <a:pPr algn="ctr"/>
            <a:r>
              <a:rPr lang="en-US" sz="8000" dirty="0">
                <a:effectLst>
                  <a:outerShdw blurRad="38100" dist="38100" dir="2700000" algn="tl">
                    <a:srgbClr val="000000">
                      <a:alpha val="43137"/>
                    </a:srgbClr>
                  </a:outerShdw>
                </a:effectLst>
                <a:latin typeface="+mn-lt"/>
              </a:rPr>
              <a:t>What can I do                 for you?</a:t>
            </a:r>
          </a:p>
        </p:txBody>
      </p:sp>
    </p:spTree>
    <p:extLst>
      <p:ext uri="{BB962C8B-B14F-4D97-AF65-F5344CB8AC3E}">
        <p14:creationId xmlns:p14="http://schemas.microsoft.com/office/powerpoint/2010/main" val="207555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Text Box 2"/>
          <p:cNvSpPr txBox="1">
            <a:spLocks noChangeArrowheads="1"/>
          </p:cNvSpPr>
          <p:nvPr/>
        </p:nvSpPr>
        <p:spPr bwMode="auto">
          <a:xfrm>
            <a:off x="0" y="152400"/>
            <a:ext cx="9144000" cy="538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pPr>
            <a:r>
              <a:rPr lang="en-US" altLang="en-US" sz="14200" dirty="0">
                <a:solidFill>
                  <a:srgbClr val="FF0000"/>
                </a:solidFill>
                <a:effectLst>
                  <a:outerShdw blurRad="38100" dist="38100" dir="2700000" algn="tl">
                    <a:srgbClr val="000000">
                      <a:alpha val="43137"/>
                    </a:srgbClr>
                  </a:outerShdw>
                </a:effectLst>
                <a:latin typeface="Impact" panose="020B0806030902050204" pitchFamily="34" charset="0"/>
              </a:rPr>
              <a:t>- NOW -</a:t>
            </a:r>
            <a:endParaRPr lang="en-US" altLang="en-US" sz="9600" dirty="0">
              <a:solidFill>
                <a:srgbClr val="FF0000"/>
              </a:solidFill>
              <a:effectLst>
                <a:outerShdw blurRad="38100" dist="38100" dir="2700000" algn="tl">
                  <a:srgbClr val="000000">
                    <a:alpha val="43137"/>
                  </a:srgbClr>
                </a:outerShdw>
              </a:effectLst>
              <a:latin typeface="Impact" panose="020B0806030902050204" pitchFamily="34" charset="0"/>
            </a:endParaRPr>
          </a:p>
          <a:p>
            <a:pPr algn="ctr">
              <a:lnSpc>
                <a:spcPct val="90000"/>
              </a:lnSpc>
            </a:pPr>
            <a:r>
              <a:rPr lang="en-US" altLang="en-US" sz="8000" dirty="0">
                <a:solidFill>
                  <a:srgbClr val="000000"/>
                </a:solidFill>
                <a:effectLst>
                  <a:outerShdw blurRad="38100" dist="38100" dir="2700000" algn="tl">
                    <a:srgbClr val="000000">
                      <a:alpha val="43137"/>
                    </a:srgbClr>
                  </a:outerShdw>
                </a:effectLst>
                <a:latin typeface="Impact" panose="020B0806030902050204" pitchFamily="34" charset="0"/>
              </a:rPr>
              <a:t>BACK TO YOUR REGULARLY SCHEDULED PROGRAM</a:t>
            </a:r>
            <a:endParaRPr lang="en-US" altLang="en-US" sz="9600" dirty="0">
              <a:solidFill>
                <a:srgbClr val="000000"/>
              </a:solidFill>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21293089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0" y="228600"/>
            <a:ext cx="9144000" cy="1754188"/>
          </a:xfrm>
          <a:prstGeom prst="rect">
            <a:avLst/>
          </a:prstGeom>
          <a:noFill/>
          <a:ln w="9525">
            <a:noFill/>
            <a:miter lim="800000"/>
            <a:headEnd/>
            <a:tailEnd/>
          </a:ln>
        </p:spPr>
        <p:txBody>
          <a:bodyPr>
            <a:spAutoFit/>
          </a:bodyPr>
          <a:lstStyle/>
          <a:p>
            <a:pPr algn="ctr" eaLnBrk="0" hangingPunct="0">
              <a:defRPr/>
            </a:pPr>
            <a:r>
              <a:rPr lang="en-US" altLang="en-US" sz="5400" dirty="0">
                <a:solidFill>
                  <a:srgbClr val="000000"/>
                </a:solidFill>
                <a:latin typeface="Impact" pitchFamily="34" charset="0"/>
                <a:cs typeface="+mn-cs"/>
              </a:rPr>
              <a:t>What business</a:t>
            </a:r>
          </a:p>
          <a:p>
            <a:pPr algn="ctr" eaLnBrk="0" hangingPunct="0">
              <a:defRPr/>
            </a:pPr>
            <a:r>
              <a:rPr lang="en-US" altLang="en-US" sz="5400" dirty="0">
                <a:solidFill>
                  <a:srgbClr val="000000"/>
                </a:solidFill>
                <a:latin typeface="Impact" pitchFamily="34" charset="0"/>
                <a:cs typeface="+mn-cs"/>
              </a:rPr>
              <a:t>is your community college in?</a:t>
            </a:r>
            <a:endParaRPr lang="en-US" altLang="en-US" sz="4000" dirty="0">
              <a:solidFill>
                <a:srgbClr val="000000"/>
              </a:solidFill>
              <a:latin typeface="Impact" pitchFamily="34" charset="0"/>
              <a:cs typeface="+mn-cs"/>
            </a:endParaRPr>
          </a:p>
        </p:txBody>
      </p:sp>
      <p:sp>
        <p:nvSpPr>
          <p:cNvPr id="212995" name="Text Box 3"/>
          <p:cNvSpPr txBox="1">
            <a:spLocks noChangeArrowheads="1"/>
          </p:cNvSpPr>
          <p:nvPr/>
        </p:nvSpPr>
        <p:spPr bwMode="auto">
          <a:xfrm>
            <a:off x="0" y="2133600"/>
            <a:ext cx="9144000" cy="4081117"/>
          </a:xfrm>
          <a:prstGeom prst="rect">
            <a:avLst/>
          </a:prstGeom>
          <a:noFill/>
          <a:ln w="9525">
            <a:noFill/>
            <a:miter lim="800000"/>
            <a:headEnd/>
            <a:tailEnd/>
          </a:ln>
        </p:spPr>
        <p:txBody>
          <a:bodyPr>
            <a:spAutoFit/>
          </a:bodyPr>
          <a:lstStyle/>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The</a:t>
            </a:r>
          </a:p>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Experience</a:t>
            </a:r>
          </a:p>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Business</a:t>
            </a:r>
            <a:endParaRPr lang="en-US" altLang="en-US" sz="8800" dirty="0">
              <a:solidFill>
                <a:srgbClr val="FF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2"/>
          <p:cNvSpPr txBox="1">
            <a:spLocks noChangeArrowheads="1"/>
          </p:cNvSpPr>
          <p:nvPr/>
        </p:nvSpPr>
        <p:spPr bwMode="auto">
          <a:xfrm>
            <a:off x="0" y="457200"/>
            <a:ext cx="9144000" cy="5016500"/>
          </a:xfrm>
          <a:prstGeom prst="rect">
            <a:avLst/>
          </a:prstGeom>
          <a:noFill/>
          <a:ln w="9525">
            <a:noFill/>
            <a:miter lim="800000"/>
            <a:headEnd/>
            <a:tailEnd/>
          </a:ln>
        </p:spPr>
        <p:txBody>
          <a:bodyPr>
            <a:spAutoFit/>
          </a:bodyPr>
          <a:lstStyle/>
          <a:p>
            <a:pPr algn="ctr" eaLnBrk="0" hangingPunct="0">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The customer </a:t>
            </a:r>
          </a:p>
          <a:p>
            <a:pPr algn="ctr" eaLnBrk="0" hangingPunct="0">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is paying </a:t>
            </a:r>
          </a:p>
          <a:p>
            <a:pPr algn="ctr" eaLnBrk="0" hangingPunct="0">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for </a:t>
            </a:r>
            <a:r>
              <a:rPr lang="en-US" altLang="en-US" sz="8000" dirty="0">
                <a:solidFill>
                  <a:srgbClr val="FF0000"/>
                </a:solidFill>
                <a:effectLst>
                  <a:outerShdw blurRad="38100" dist="38100" dir="2700000" algn="tl">
                    <a:srgbClr val="000000">
                      <a:alpha val="43137"/>
                    </a:srgbClr>
                  </a:outerShdw>
                </a:effectLst>
                <a:latin typeface="Impact" pitchFamily="34" charset="0"/>
                <a:cs typeface="+mn-cs"/>
              </a:rPr>
              <a:t>his</a:t>
            </a: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 experience,</a:t>
            </a:r>
          </a:p>
          <a:p>
            <a:pPr algn="ctr" eaLnBrk="0" hangingPunct="0">
              <a:defRPr/>
            </a:pPr>
            <a:r>
              <a:rPr lang="en-US" altLang="en-US" sz="8000" dirty="0">
                <a:solidFill>
                  <a:srgbClr val="FF0000"/>
                </a:solidFill>
                <a:effectLst>
                  <a:outerShdw blurRad="38100" dist="38100" dir="2700000" algn="tl">
                    <a:srgbClr val="000000">
                      <a:alpha val="43137"/>
                    </a:srgbClr>
                  </a:outerShdw>
                </a:effectLst>
                <a:latin typeface="Impact" pitchFamily="34" charset="0"/>
                <a:cs typeface="+mn-cs"/>
              </a:rPr>
              <a:t>not yours</a:t>
            </a: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a:t>
            </a:r>
            <a:endParaRPr lang="en-US" altLang="en-US" sz="6000" dirty="0">
              <a:solidFill>
                <a:srgbClr val="00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ext Box 2"/>
          <p:cNvSpPr txBox="1">
            <a:spLocks noChangeArrowheads="1"/>
          </p:cNvSpPr>
          <p:nvPr/>
        </p:nvSpPr>
        <p:spPr bwMode="auto">
          <a:xfrm>
            <a:off x="0" y="457200"/>
            <a:ext cx="9144000" cy="5016500"/>
          </a:xfrm>
          <a:prstGeom prst="rect">
            <a:avLst/>
          </a:prstGeom>
          <a:noFill/>
          <a:ln w="9525">
            <a:noFill/>
            <a:miter lim="800000"/>
            <a:headEnd/>
            <a:tailEnd/>
          </a:ln>
        </p:spPr>
        <p:txBody>
          <a:bodyPr>
            <a:spAutoFit/>
          </a:bodyPr>
          <a:lstStyle/>
          <a:p>
            <a:pPr algn="ctr" eaLnBrk="0" hangingPunct="0">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It’s never </a:t>
            </a:r>
          </a:p>
          <a:p>
            <a:pPr algn="ctr" eaLnBrk="0" hangingPunct="0">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about you,</a:t>
            </a:r>
          </a:p>
          <a:p>
            <a:pPr algn="ctr" eaLnBrk="0" hangingPunct="0">
              <a:defRPr/>
            </a:pPr>
            <a:r>
              <a:rPr lang="en-US" altLang="en-US" sz="8000" dirty="0">
                <a:solidFill>
                  <a:srgbClr val="FF0000"/>
                </a:solidFill>
                <a:effectLst>
                  <a:outerShdw blurRad="38100" dist="38100" dir="2700000" algn="tl">
                    <a:srgbClr val="000000">
                      <a:alpha val="43137"/>
                    </a:srgbClr>
                  </a:outerShdw>
                </a:effectLst>
                <a:latin typeface="Impact" pitchFamily="34" charset="0"/>
                <a:cs typeface="+mn-cs"/>
              </a:rPr>
              <a:t>It’s always </a:t>
            </a:r>
          </a:p>
          <a:p>
            <a:pPr algn="ctr" eaLnBrk="0" hangingPunct="0">
              <a:defRPr/>
            </a:pPr>
            <a:r>
              <a:rPr lang="en-US" altLang="en-US" sz="8000" dirty="0">
                <a:solidFill>
                  <a:srgbClr val="FF0000"/>
                </a:solidFill>
                <a:effectLst>
                  <a:outerShdw blurRad="38100" dist="38100" dir="2700000" algn="tl">
                    <a:srgbClr val="000000">
                      <a:alpha val="43137"/>
                    </a:srgbClr>
                  </a:outerShdw>
                </a:effectLst>
                <a:latin typeface="Impact" pitchFamily="34" charset="0"/>
                <a:cs typeface="+mn-cs"/>
              </a:rPr>
              <a:t>about them.</a:t>
            </a:r>
            <a:endParaRPr lang="en-US" altLang="en-US" sz="6000" dirty="0">
              <a:solidFill>
                <a:srgbClr val="FF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7200"/>
            <a:ext cx="9144000" cy="5401479"/>
          </a:xfrm>
          <a:prstGeom prst="rect">
            <a:avLst/>
          </a:prstGeom>
          <a:noFill/>
        </p:spPr>
        <p:txBody>
          <a:bodyPr>
            <a:spAutoFit/>
          </a:bodyPr>
          <a:lstStyle/>
          <a:p>
            <a:pPr algn="ctr">
              <a:defRPr/>
            </a:pPr>
            <a:r>
              <a:rPr lang="en-US" sz="11500" dirty="0">
                <a:effectLst>
                  <a:outerShdw blurRad="38100" dist="38100" dir="2700000" algn="tl">
                    <a:srgbClr val="000000">
                      <a:alpha val="43137"/>
                    </a:srgbClr>
                  </a:outerShdw>
                </a:effectLst>
                <a:latin typeface="+mn-lt"/>
              </a:rPr>
              <a:t>Great Service</a:t>
            </a:r>
          </a:p>
          <a:p>
            <a:pPr algn="ctr">
              <a:defRPr/>
            </a:pPr>
            <a:r>
              <a:rPr lang="en-US" sz="11500" dirty="0">
                <a:effectLst>
                  <a:outerShdw blurRad="38100" dist="38100" dir="2700000" algn="tl">
                    <a:srgbClr val="000000">
                      <a:alpha val="43137"/>
                    </a:srgbClr>
                  </a:outerShdw>
                </a:effectLst>
                <a:latin typeface="+mn-lt"/>
              </a:rPr>
              <a:t>is </a:t>
            </a:r>
          </a:p>
          <a:p>
            <a:pPr algn="ctr">
              <a:defRPr/>
            </a:pPr>
            <a:r>
              <a:rPr lang="en-US" sz="11500" dirty="0">
                <a:solidFill>
                  <a:srgbClr val="FF0000"/>
                </a:solidFill>
                <a:effectLst>
                  <a:outerShdw blurRad="38100" dist="38100" dir="2700000" algn="tl">
                    <a:srgbClr val="000000">
                      <a:alpha val="43137"/>
                    </a:srgbClr>
                  </a:outerShdw>
                </a:effectLst>
                <a:latin typeface="+mn-lt"/>
              </a:rPr>
              <a:t>Great Theater</a:t>
            </a:r>
          </a:p>
        </p:txBody>
      </p:sp>
    </p:spTree>
    <p:extLst>
      <p:ext uri="{BB962C8B-B14F-4D97-AF65-F5344CB8AC3E}">
        <p14:creationId xmlns:p14="http://schemas.microsoft.com/office/powerpoint/2010/main" val="284162744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4" descr="lionking-wp-t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94904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0"/>
            <a:ext cx="4419600" cy="664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4968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0" y="234950"/>
            <a:ext cx="9144000" cy="6186309"/>
          </a:xfrm>
          <a:prstGeom prst="rect">
            <a:avLst/>
          </a:prstGeom>
          <a:noFill/>
          <a:ln w="9525">
            <a:noFill/>
            <a:miter lim="800000"/>
            <a:headEnd/>
            <a:tailEnd/>
          </a:ln>
        </p:spPr>
        <p:txBody>
          <a:bodyPr>
            <a:spAutoFit/>
          </a:bodyPr>
          <a:lstStyle/>
          <a:p>
            <a:pPr algn="ctr">
              <a:defRPr/>
            </a:pPr>
            <a:r>
              <a:rPr lang="en-US" sz="6600" dirty="0">
                <a:effectLst>
                  <a:outerShdw blurRad="38100" dist="38100" dir="2700000" algn="tl">
                    <a:srgbClr val="000000">
                      <a:alpha val="43137"/>
                    </a:srgbClr>
                  </a:outerShdw>
                </a:effectLst>
                <a:latin typeface="Impact" pitchFamily="34" charset="0"/>
                <a:cs typeface="Arial" charset="0"/>
              </a:rPr>
              <a:t>No </a:t>
            </a:r>
            <a:r>
              <a:rPr lang="en-US" sz="6600" dirty="0">
                <a:effectLst>
                  <a:outerShdw blurRad="38100" dist="38100" dir="2700000" algn="tl">
                    <a:srgbClr val="000000">
                      <a:alpha val="43137"/>
                    </a:srgbClr>
                  </a:outerShdw>
                </a:effectLst>
                <a:latin typeface="Impact" pitchFamily="34" charset="0"/>
              </a:rPr>
              <a:t>student pays tuition</a:t>
            </a:r>
            <a:r>
              <a:rPr lang="en-US" sz="6600" dirty="0">
                <a:effectLst>
                  <a:outerShdw blurRad="38100" dist="38100" dir="2700000" algn="tl">
                    <a:srgbClr val="000000">
                      <a:alpha val="43137"/>
                    </a:srgbClr>
                  </a:outerShdw>
                </a:effectLst>
                <a:latin typeface="Impact" pitchFamily="34" charset="0"/>
                <a:cs typeface="Arial" charset="0"/>
              </a:rPr>
              <a:t>,</a:t>
            </a:r>
          </a:p>
          <a:p>
            <a:pPr algn="ctr">
              <a:defRPr/>
            </a:pPr>
            <a:r>
              <a:rPr lang="en-US" sz="6600" dirty="0">
                <a:effectLst>
                  <a:outerShdw blurRad="38100" dist="38100" dir="2700000" algn="tl">
                    <a:srgbClr val="000000">
                      <a:alpha val="43137"/>
                    </a:srgbClr>
                  </a:outerShdw>
                </a:effectLst>
                <a:latin typeface="Impact" pitchFamily="34" charset="0"/>
                <a:cs typeface="Arial" charset="0"/>
              </a:rPr>
              <a:t>walks on campus </a:t>
            </a:r>
          </a:p>
          <a:p>
            <a:pPr algn="ctr">
              <a:defRPr/>
            </a:pPr>
            <a:r>
              <a:rPr lang="en-US" sz="6600" dirty="0">
                <a:effectLst>
                  <a:outerShdw blurRad="38100" dist="38100" dir="2700000" algn="tl">
                    <a:srgbClr val="000000">
                      <a:alpha val="43137"/>
                    </a:srgbClr>
                  </a:outerShdw>
                </a:effectLst>
                <a:latin typeface="Impact" pitchFamily="34" charset="0"/>
                <a:cs typeface="Arial" charset="0"/>
              </a:rPr>
              <a:t>and then says, </a:t>
            </a:r>
          </a:p>
          <a:p>
            <a:pPr algn="ctr">
              <a:defRPr/>
            </a:pPr>
            <a:r>
              <a:rPr lang="en-US" sz="6600" dirty="0">
                <a:effectLst>
                  <a:outerShdw blurRad="38100" dist="38100" dir="2700000" algn="tl">
                    <a:srgbClr val="000000">
                      <a:alpha val="43137"/>
                    </a:srgbClr>
                  </a:outerShdw>
                </a:effectLst>
                <a:latin typeface="Impact" pitchFamily="34" charset="0"/>
                <a:cs typeface="Arial" charset="0"/>
              </a:rPr>
              <a:t>"Dissatisfy me now." </a:t>
            </a:r>
          </a:p>
          <a:p>
            <a:pPr algn="ctr">
              <a:defRPr/>
            </a:pPr>
            <a:r>
              <a:rPr lang="en-US" sz="6600" dirty="0">
                <a:solidFill>
                  <a:srgbClr val="FF0000"/>
                </a:solidFill>
                <a:effectLst>
                  <a:outerShdw blurRad="38100" dist="38100" dir="2700000" algn="tl">
                    <a:srgbClr val="000000">
                      <a:alpha val="43137"/>
                    </a:srgbClr>
                  </a:outerShdw>
                </a:effectLst>
                <a:latin typeface="Impact" pitchFamily="34" charset="0"/>
                <a:cs typeface="Arial" charset="0"/>
              </a:rPr>
              <a:t>Aim for</a:t>
            </a:r>
          </a:p>
          <a:p>
            <a:pPr algn="ctr">
              <a:defRPr/>
            </a:pPr>
            <a:r>
              <a:rPr lang="en-US" sz="6600" dirty="0">
                <a:solidFill>
                  <a:srgbClr val="FF0000"/>
                </a:solidFill>
                <a:effectLst>
                  <a:outerShdw blurRad="38100" dist="38100" dir="2700000" algn="tl">
                    <a:srgbClr val="000000">
                      <a:alpha val="43137"/>
                    </a:srgbClr>
                  </a:outerShdw>
                </a:effectLst>
                <a:latin typeface="Impact" pitchFamily="34" charset="0"/>
                <a:cs typeface="Arial" charset="0"/>
              </a:rPr>
              <a:t>100% satisfaction.</a:t>
            </a:r>
          </a:p>
        </p:txBody>
      </p:sp>
    </p:spTree>
    <p:extLst>
      <p:ext uri="{BB962C8B-B14F-4D97-AF65-F5344CB8AC3E}">
        <p14:creationId xmlns:p14="http://schemas.microsoft.com/office/powerpoint/2010/main" val="35741804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0" y="228600"/>
            <a:ext cx="9144000" cy="1754188"/>
          </a:xfrm>
          <a:prstGeom prst="rect">
            <a:avLst/>
          </a:prstGeom>
          <a:noFill/>
          <a:ln w="9525">
            <a:noFill/>
            <a:miter lim="800000"/>
            <a:headEnd/>
            <a:tailEnd/>
          </a:ln>
        </p:spPr>
        <p:txBody>
          <a:bodyPr>
            <a:spAutoFit/>
          </a:bodyPr>
          <a:lstStyle/>
          <a:p>
            <a:pPr algn="ctr" eaLnBrk="0" hangingPunct="0">
              <a:defRPr/>
            </a:pPr>
            <a:r>
              <a:rPr lang="en-US" altLang="en-US" sz="5400" dirty="0">
                <a:solidFill>
                  <a:srgbClr val="000000"/>
                </a:solidFill>
                <a:latin typeface="Impact" pitchFamily="34" charset="0"/>
                <a:cs typeface="+mn-cs"/>
              </a:rPr>
              <a:t>What business</a:t>
            </a:r>
          </a:p>
          <a:p>
            <a:pPr algn="ctr" eaLnBrk="0" hangingPunct="0">
              <a:defRPr/>
            </a:pPr>
            <a:r>
              <a:rPr lang="en-US" altLang="en-US" sz="5400" dirty="0">
                <a:solidFill>
                  <a:srgbClr val="000000"/>
                </a:solidFill>
                <a:latin typeface="Impact" pitchFamily="34" charset="0"/>
                <a:cs typeface="+mn-cs"/>
              </a:rPr>
              <a:t>is your community college in?</a:t>
            </a:r>
            <a:endParaRPr lang="en-US" altLang="en-US" sz="4000" dirty="0">
              <a:solidFill>
                <a:srgbClr val="000000"/>
              </a:solidFill>
              <a:latin typeface="Impact" pitchFamily="34" charset="0"/>
              <a:cs typeface="+mn-cs"/>
            </a:endParaRPr>
          </a:p>
        </p:txBody>
      </p:sp>
      <p:sp>
        <p:nvSpPr>
          <p:cNvPr id="212995" name="Text Box 3"/>
          <p:cNvSpPr txBox="1">
            <a:spLocks noChangeArrowheads="1"/>
          </p:cNvSpPr>
          <p:nvPr/>
        </p:nvSpPr>
        <p:spPr bwMode="auto">
          <a:xfrm>
            <a:off x="0" y="2133600"/>
            <a:ext cx="9144000" cy="4081117"/>
          </a:xfrm>
          <a:prstGeom prst="rect">
            <a:avLst/>
          </a:prstGeom>
          <a:noFill/>
          <a:ln w="9525">
            <a:noFill/>
            <a:miter lim="800000"/>
            <a:headEnd/>
            <a:tailEnd/>
          </a:ln>
        </p:spPr>
        <p:txBody>
          <a:bodyPr>
            <a:spAutoFit/>
          </a:bodyPr>
          <a:lstStyle/>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The</a:t>
            </a:r>
          </a:p>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Experience</a:t>
            </a:r>
          </a:p>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Business</a:t>
            </a:r>
            <a:endParaRPr lang="en-US" altLang="en-US" sz="8800" dirty="0">
              <a:solidFill>
                <a:srgbClr val="FF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extLst>
      <p:ext uri="{BB962C8B-B14F-4D97-AF65-F5344CB8AC3E}">
        <p14:creationId xmlns:p14="http://schemas.microsoft.com/office/powerpoint/2010/main" val="2546169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0" y="228600"/>
            <a:ext cx="9144000" cy="1754188"/>
          </a:xfrm>
          <a:prstGeom prst="rect">
            <a:avLst/>
          </a:prstGeom>
          <a:noFill/>
          <a:ln w="9525">
            <a:noFill/>
            <a:miter lim="800000"/>
            <a:headEnd/>
            <a:tailEnd/>
          </a:ln>
        </p:spPr>
        <p:txBody>
          <a:bodyPr>
            <a:spAutoFit/>
          </a:bodyPr>
          <a:lstStyle/>
          <a:p>
            <a:pPr algn="ctr" eaLnBrk="0" hangingPunct="0">
              <a:defRPr/>
            </a:pPr>
            <a:r>
              <a:rPr lang="en-US" altLang="en-US" sz="5400" dirty="0">
                <a:solidFill>
                  <a:srgbClr val="000000"/>
                </a:solidFill>
                <a:latin typeface="Impact" pitchFamily="34" charset="0"/>
                <a:cs typeface="+mn-cs"/>
              </a:rPr>
              <a:t>What business</a:t>
            </a:r>
          </a:p>
          <a:p>
            <a:pPr algn="ctr" eaLnBrk="0" hangingPunct="0">
              <a:defRPr/>
            </a:pPr>
            <a:r>
              <a:rPr lang="en-US" altLang="en-US" sz="5400" dirty="0">
                <a:solidFill>
                  <a:srgbClr val="000000"/>
                </a:solidFill>
                <a:latin typeface="Impact" pitchFamily="34" charset="0"/>
                <a:cs typeface="+mn-cs"/>
              </a:rPr>
              <a:t>is your community college in?</a:t>
            </a:r>
            <a:endParaRPr lang="en-US" altLang="en-US" sz="4000" dirty="0">
              <a:solidFill>
                <a:srgbClr val="000000"/>
              </a:solidFill>
              <a:latin typeface="Impact" pitchFamily="34" charset="0"/>
              <a:cs typeface="+mn-cs"/>
            </a:endParaRPr>
          </a:p>
        </p:txBody>
      </p:sp>
      <p:sp>
        <p:nvSpPr>
          <p:cNvPr id="212995" name="Text Box 3"/>
          <p:cNvSpPr txBox="1">
            <a:spLocks noChangeArrowheads="1"/>
          </p:cNvSpPr>
          <p:nvPr/>
        </p:nvSpPr>
        <p:spPr bwMode="auto">
          <a:xfrm>
            <a:off x="0" y="2133600"/>
            <a:ext cx="9144000" cy="4081117"/>
          </a:xfrm>
          <a:prstGeom prst="rect">
            <a:avLst/>
          </a:prstGeom>
          <a:noFill/>
          <a:ln w="9525">
            <a:noFill/>
            <a:miter lim="800000"/>
            <a:headEnd/>
            <a:tailEnd/>
          </a:ln>
        </p:spPr>
        <p:txBody>
          <a:bodyPr>
            <a:spAutoFit/>
          </a:bodyPr>
          <a:lstStyle/>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The</a:t>
            </a:r>
          </a:p>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Experience</a:t>
            </a:r>
          </a:p>
          <a:p>
            <a:pPr algn="ctr" eaLnBrk="0" hangingPunct="0">
              <a:lnSpc>
                <a:spcPct val="90000"/>
              </a:lnSpc>
              <a:defRPr/>
            </a:pPr>
            <a:r>
              <a:rPr lang="en-US" altLang="en-US" sz="9600" dirty="0">
                <a:solidFill>
                  <a:srgbClr val="FF0000"/>
                </a:solidFill>
                <a:effectLst>
                  <a:outerShdw blurRad="38100" dist="38100" dir="2700000" algn="tl">
                    <a:srgbClr val="000000">
                      <a:alpha val="43137"/>
                    </a:srgbClr>
                  </a:outerShdw>
                </a:effectLst>
                <a:latin typeface="Impact" pitchFamily="34" charset="0"/>
                <a:cs typeface="+mn-cs"/>
              </a:rPr>
              <a:t>Business</a:t>
            </a:r>
            <a:endParaRPr lang="en-US" altLang="en-US" sz="8800" dirty="0">
              <a:solidFill>
                <a:srgbClr val="FF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extLst>
      <p:ext uri="{BB962C8B-B14F-4D97-AF65-F5344CB8AC3E}">
        <p14:creationId xmlns:p14="http://schemas.microsoft.com/office/powerpoint/2010/main" val="1320411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p:cNvSpPr txBox="1">
            <a:spLocks noChangeArrowheads="1"/>
          </p:cNvSpPr>
          <p:nvPr/>
        </p:nvSpPr>
        <p:spPr bwMode="auto">
          <a:xfrm>
            <a:off x="2890838" y="2867025"/>
            <a:ext cx="1870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Instructor</a:t>
            </a:r>
          </a:p>
          <a:p>
            <a:pPr algn="ctr"/>
            <a:r>
              <a:rPr lang="en-US" altLang="en-US" dirty="0">
                <a:solidFill>
                  <a:srgbClr val="000000"/>
                </a:solidFill>
                <a:latin typeface="Impact" panose="020B0806030902050204" pitchFamily="34" charset="0"/>
              </a:rPr>
              <a:t>Experience</a:t>
            </a:r>
          </a:p>
        </p:txBody>
      </p:sp>
      <p:sp>
        <p:nvSpPr>
          <p:cNvPr id="117763" name="Text Box 3"/>
          <p:cNvSpPr txBox="1">
            <a:spLocks noChangeArrowheads="1"/>
          </p:cNvSpPr>
          <p:nvPr/>
        </p:nvSpPr>
        <p:spPr bwMode="auto">
          <a:xfrm>
            <a:off x="4800600" y="2867025"/>
            <a:ext cx="1870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Classroom</a:t>
            </a:r>
          </a:p>
          <a:p>
            <a:pPr algn="ctr"/>
            <a:r>
              <a:rPr lang="en-US" altLang="en-US" dirty="0">
                <a:solidFill>
                  <a:srgbClr val="000000"/>
                </a:solidFill>
                <a:latin typeface="Impact" panose="020B0806030902050204" pitchFamily="34" charset="0"/>
              </a:rPr>
              <a:t>Experience</a:t>
            </a:r>
          </a:p>
        </p:txBody>
      </p:sp>
      <p:sp>
        <p:nvSpPr>
          <p:cNvPr id="117764" name="Text Box 4"/>
          <p:cNvSpPr txBox="1">
            <a:spLocks noChangeArrowheads="1"/>
          </p:cNvSpPr>
          <p:nvPr/>
        </p:nvSpPr>
        <p:spPr bwMode="auto">
          <a:xfrm>
            <a:off x="944654" y="2867025"/>
            <a:ext cx="17540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Registration</a:t>
            </a:r>
          </a:p>
          <a:p>
            <a:pPr algn="ctr"/>
            <a:r>
              <a:rPr lang="en-US" altLang="en-US" dirty="0">
                <a:solidFill>
                  <a:srgbClr val="000000"/>
                </a:solidFill>
                <a:latin typeface="Impact" panose="020B0806030902050204" pitchFamily="34" charset="0"/>
              </a:rPr>
              <a:t>Experience</a:t>
            </a:r>
          </a:p>
        </p:txBody>
      </p:sp>
      <p:sp>
        <p:nvSpPr>
          <p:cNvPr id="117765" name="Text Box 5"/>
          <p:cNvSpPr txBox="1">
            <a:spLocks noChangeArrowheads="1"/>
          </p:cNvSpPr>
          <p:nvPr/>
        </p:nvSpPr>
        <p:spPr bwMode="auto">
          <a:xfrm>
            <a:off x="1397000" y="3986213"/>
            <a:ext cx="15859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Restroom</a:t>
            </a:r>
          </a:p>
          <a:p>
            <a:pPr algn="ctr"/>
            <a:r>
              <a:rPr lang="en-US" altLang="en-US" dirty="0">
                <a:solidFill>
                  <a:srgbClr val="000000"/>
                </a:solidFill>
                <a:latin typeface="Impact" panose="020B0806030902050204" pitchFamily="34" charset="0"/>
              </a:rPr>
              <a:t>Experience</a:t>
            </a:r>
          </a:p>
        </p:txBody>
      </p:sp>
      <p:sp>
        <p:nvSpPr>
          <p:cNvPr id="117766" name="Text Box 7"/>
          <p:cNvSpPr txBox="1">
            <a:spLocks noChangeArrowheads="1"/>
          </p:cNvSpPr>
          <p:nvPr/>
        </p:nvSpPr>
        <p:spPr bwMode="auto">
          <a:xfrm>
            <a:off x="4002993" y="3986213"/>
            <a:ext cx="15856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Library</a:t>
            </a:r>
          </a:p>
          <a:p>
            <a:pPr algn="ctr"/>
            <a:r>
              <a:rPr lang="en-US" altLang="en-US" dirty="0">
                <a:solidFill>
                  <a:srgbClr val="000000"/>
                </a:solidFill>
                <a:latin typeface="Impact" panose="020B0806030902050204" pitchFamily="34" charset="0"/>
              </a:rPr>
              <a:t>Experience</a:t>
            </a:r>
          </a:p>
        </p:txBody>
      </p:sp>
      <p:sp>
        <p:nvSpPr>
          <p:cNvPr id="117767" name="Text Box 8"/>
          <p:cNvSpPr txBox="1">
            <a:spLocks noChangeArrowheads="1"/>
          </p:cNvSpPr>
          <p:nvPr/>
        </p:nvSpPr>
        <p:spPr bwMode="auto">
          <a:xfrm>
            <a:off x="6847289" y="2867025"/>
            <a:ext cx="16898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Cyberspace</a:t>
            </a:r>
          </a:p>
          <a:p>
            <a:pPr algn="ctr"/>
            <a:r>
              <a:rPr lang="en-US" altLang="en-US" dirty="0">
                <a:solidFill>
                  <a:srgbClr val="000000"/>
                </a:solidFill>
                <a:latin typeface="Impact" panose="020B0806030902050204" pitchFamily="34" charset="0"/>
              </a:rPr>
              <a:t>Experience</a:t>
            </a:r>
          </a:p>
        </p:txBody>
      </p:sp>
      <p:sp>
        <p:nvSpPr>
          <p:cNvPr id="117768" name="Line 9"/>
          <p:cNvSpPr>
            <a:spLocks noChangeShapeType="1"/>
          </p:cNvSpPr>
          <p:nvPr/>
        </p:nvSpPr>
        <p:spPr bwMode="auto">
          <a:xfrm>
            <a:off x="885825" y="3871913"/>
            <a:ext cx="7600950"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dirty="0">
              <a:latin typeface="Impact" panose="020B0806030902050204" pitchFamily="34" charset="0"/>
            </a:endParaRPr>
          </a:p>
        </p:txBody>
      </p:sp>
      <p:sp>
        <p:nvSpPr>
          <p:cNvPr id="783370" name="Text Box 10"/>
          <p:cNvSpPr txBox="1">
            <a:spLocks noChangeArrowheads="1"/>
          </p:cNvSpPr>
          <p:nvPr/>
        </p:nvSpPr>
        <p:spPr bwMode="auto">
          <a:xfrm>
            <a:off x="0" y="557213"/>
            <a:ext cx="9144000" cy="752475"/>
          </a:xfrm>
          <a:prstGeom prst="rect">
            <a:avLst/>
          </a:prstGeom>
          <a:noFill/>
          <a:ln w="9525">
            <a:noFill/>
            <a:miter lim="800000"/>
            <a:headEnd/>
            <a:tailEnd/>
          </a:ln>
          <a:effectLst/>
        </p:spPr>
        <p:txBody>
          <a:bodyPr/>
          <a:lstStyle/>
          <a:p>
            <a:pPr marL="342900" indent="-342900" algn="ctr">
              <a:lnSpc>
                <a:spcPct val="90000"/>
              </a:lnSpc>
              <a:buClr>
                <a:srgbClr val="BBE0E3"/>
              </a:buClr>
              <a:buSzPct val="125000"/>
              <a:defRPr/>
            </a:pPr>
            <a:r>
              <a:rPr lang="en-US" altLang="en-US" sz="5400" dirty="0">
                <a:solidFill>
                  <a:srgbClr val="FF0000"/>
                </a:solidFill>
                <a:effectLst>
                  <a:outerShdw blurRad="38100" dist="38100" dir="2700000" algn="tl">
                    <a:srgbClr val="C0C0C0"/>
                  </a:outerShdw>
                </a:effectLst>
                <a:latin typeface="Impact" pitchFamily="34" charset="0"/>
                <a:cs typeface="Arial" charset="0"/>
              </a:rPr>
              <a:t> </a:t>
            </a:r>
            <a:r>
              <a:rPr lang="en-US" altLang="en-US" sz="5400" dirty="0">
                <a:solidFill>
                  <a:srgbClr val="000000"/>
                </a:solidFill>
                <a:effectLst>
                  <a:outerShdw blurRad="38100" dist="38100" dir="2700000" algn="tl">
                    <a:srgbClr val="C0C0C0"/>
                  </a:outerShdw>
                </a:effectLst>
                <a:latin typeface="Impact" pitchFamily="34" charset="0"/>
                <a:cs typeface="Arial" charset="0"/>
              </a:rPr>
              <a:t>Student Experience</a:t>
            </a:r>
          </a:p>
        </p:txBody>
      </p:sp>
      <p:sp>
        <p:nvSpPr>
          <p:cNvPr id="117770" name="Text Box 11"/>
          <p:cNvSpPr txBox="1">
            <a:spLocks noChangeArrowheads="1"/>
          </p:cNvSpPr>
          <p:nvPr/>
        </p:nvSpPr>
        <p:spPr bwMode="auto">
          <a:xfrm>
            <a:off x="1356247" y="1936750"/>
            <a:ext cx="20785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Transportation</a:t>
            </a:r>
          </a:p>
          <a:p>
            <a:pPr algn="ctr"/>
            <a:r>
              <a:rPr lang="en-US" altLang="en-US" dirty="0">
                <a:solidFill>
                  <a:srgbClr val="000000"/>
                </a:solidFill>
                <a:latin typeface="Impact" panose="020B0806030902050204" pitchFamily="34" charset="0"/>
              </a:rPr>
              <a:t>Experience</a:t>
            </a:r>
          </a:p>
        </p:txBody>
      </p:sp>
      <p:sp>
        <p:nvSpPr>
          <p:cNvPr id="117771" name="Text Box 13"/>
          <p:cNvSpPr txBox="1">
            <a:spLocks noChangeArrowheads="1"/>
          </p:cNvSpPr>
          <p:nvPr/>
        </p:nvSpPr>
        <p:spPr bwMode="auto">
          <a:xfrm>
            <a:off x="3898218" y="1936750"/>
            <a:ext cx="15856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Parking</a:t>
            </a:r>
          </a:p>
          <a:p>
            <a:pPr algn="ctr"/>
            <a:r>
              <a:rPr lang="en-US" altLang="en-US" dirty="0">
                <a:solidFill>
                  <a:srgbClr val="000000"/>
                </a:solidFill>
                <a:latin typeface="Impact" panose="020B0806030902050204" pitchFamily="34" charset="0"/>
              </a:rPr>
              <a:t>Experience</a:t>
            </a:r>
          </a:p>
        </p:txBody>
      </p:sp>
      <p:sp>
        <p:nvSpPr>
          <p:cNvPr id="117772" name="Text Box 16"/>
          <p:cNvSpPr txBox="1">
            <a:spLocks noChangeArrowheads="1"/>
          </p:cNvSpPr>
          <p:nvPr/>
        </p:nvSpPr>
        <p:spPr bwMode="auto">
          <a:xfrm>
            <a:off x="6230216" y="3986213"/>
            <a:ext cx="15937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Graduation</a:t>
            </a:r>
          </a:p>
          <a:p>
            <a:pPr algn="ctr"/>
            <a:r>
              <a:rPr lang="en-US" altLang="en-US" dirty="0">
                <a:solidFill>
                  <a:srgbClr val="000000"/>
                </a:solidFill>
                <a:latin typeface="Impact" panose="020B0806030902050204" pitchFamily="34" charset="0"/>
              </a:rPr>
              <a:t>Experience</a:t>
            </a:r>
          </a:p>
        </p:txBody>
      </p:sp>
      <p:sp>
        <p:nvSpPr>
          <p:cNvPr id="117773" name="Text Box 17"/>
          <p:cNvSpPr txBox="1">
            <a:spLocks noChangeArrowheads="1"/>
          </p:cNvSpPr>
          <p:nvPr/>
        </p:nvSpPr>
        <p:spPr bwMode="auto">
          <a:xfrm>
            <a:off x="6275686" y="1936750"/>
            <a:ext cx="17964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Food Service</a:t>
            </a:r>
          </a:p>
          <a:p>
            <a:pPr algn="ctr"/>
            <a:r>
              <a:rPr lang="en-US" altLang="en-US" dirty="0">
                <a:solidFill>
                  <a:srgbClr val="000000"/>
                </a:solidFill>
                <a:latin typeface="Impact" panose="020B0806030902050204" pitchFamily="34" charset="0"/>
              </a:rPr>
              <a:t>Experience</a:t>
            </a:r>
          </a:p>
        </p:txBody>
      </p:sp>
      <p:sp>
        <p:nvSpPr>
          <p:cNvPr id="117774" name="Text Box 12"/>
          <p:cNvSpPr txBox="1">
            <a:spLocks noChangeArrowheads="1"/>
          </p:cNvSpPr>
          <p:nvPr/>
        </p:nvSpPr>
        <p:spPr bwMode="auto">
          <a:xfrm>
            <a:off x="1490663" y="4960938"/>
            <a:ext cx="2911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eaLnBrk="1" hangingPunct="1"/>
            <a:r>
              <a:rPr lang="en-US" altLang="en-US" dirty="0">
                <a:solidFill>
                  <a:srgbClr val="000000"/>
                </a:solidFill>
                <a:latin typeface="Impact" panose="020B0806030902050204" pitchFamily="34" charset="0"/>
              </a:rPr>
              <a:t>Financial Aid/Cashier</a:t>
            </a:r>
          </a:p>
          <a:p>
            <a:pPr algn="ctr" eaLnBrk="1" hangingPunct="1"/>
            <a:r>
              <a:rPr lang="en-US" altLang="en-US" dirty="0">
                <a:solidFill>
                  <a:srgbClr val="000000"/>
                </a:solidFill>
                <a:latin typeface="Impact" panose="020B0806030902050204" pitchFamily="34" charset="0"/>
              </a:rPr>
              <a:t>Experience</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19050" y="685800"/>
            <a:ext cx="9144000" cy="4524315"/>
          </a:xfrm>
          <a:prstGeom prst="rect">
            <a:avLst/>
          </a:prstGeom>
          <a:noFill/>
          <a:ln w="9525">
            <a:noFill/>
            <a:miter lim="800000"/>
            <a:headEnd/>
            <a:tailEnd/>
          </a:ln>
        </p:spPr>
        <p:txBody>
          <a:bodyPr>
            <a:spAutoFit/>
          </a:bodyPr>
          <a:lstStyle/>
          <a:p>
            <a:pPr marL="395288" indent="-395288" algn="ctr" eaLnBrk="0" hangingPunct="0">
              <a:defRPr/>
            </a:pP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You cannot begin</a:t>
            </a:r>
          </a:p>
          <a:p>
            <a:pPr marL="395288" indent="-395288" algn="ctr" eaLnBrk="0" hangingPunct="0">
              <a:defRPr/>
            </a:pP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to satisfy customers           until you remove                                  all the </a:t>
            </a:r>
            <a:r>
              <a:rPr lang="en-US" altLang="en-US" sz="7200" dirty="0">
                <a:solidFill>
                  <a:srgbClr val="FF0000"/>
                </a:solidFill>
                <a:effectLst>
                  <a:outerShdw blurRad="38100" dist="38100" dir="2700000" algn="tl">
                    <a:srgbClr val="000000">
                      <a:alpha val="43137"/>
                    </a:srgbClr>
                  </a:outerShdw>
                </a:effectLst>
                <a:latin typeface="Impact" pitchFamily="34" charset="0"/>
                <a:cs typeface="+mn-cs"/>
              </a:rPr>
              <a:t>dissatisfiers</a:t>
            </a: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Text Box 2"/>
          <p:cNvSpPr txBox="1">
            <a:spLocks noChangeArrowheads="1"/>
          </p:cNvSpPr>
          <p:nvPr/>
        </p:nvSpPr>
        <p:spPr bwMode="auto">
          <a:xfrm>
            <a:off x="0" y="1447800"/>
            <a:ext cx="9144000" cy="4370388"/>
          </a:xfrm>
          <a:prstGeom prst="rect">
            <a:avLst/>
          </a:prstGeom>
          <a:noFill/>
          <a:ln w="9525">
            <a:noFill/>
            <a:miter lim="800000"/>
            <a:headEnd/>
            <a:tailEnd/>
          </a:ln>
        </p:spPr>
        <p:txBody>
          <a:bodyPr>
            <a:spAutoFit/>
          </a:bodyPr>
          <a:lstStyle/>
          <a:p>
            <a:pPr algn="ctr" eaLnBrk="0" hangingPunct="0">
              <a:defRPr/>
            </a:pPr>
            <a:r>
              <a:rPr lang="en-US" sz="8000" dirty="0">
                <a:solidFill>
                  <a:srgbClr val="FF0000"/>
                </a:solidFill>
                <a:effectLst>
                  <a:outerShdw blurRad="38100" dist="38100" dir="2700000" algn="tl">
                    <a:srgbClr val="000000">
                      <a:alpha val="43137"/>
                    </a:srgbClr>
                  </a:outerShdw>
                </a:effectLst>
                <a:latin typeface="Impact" pitchFamily="34" charset="0"/>
                <a:cs typeface="+mn-cs"/>
              </a:rPr>
              <a:t>What one thing</a:t>
            </a:r>
          </a:p>
          <a:p>
            <a:pPr algn="ctr" eaLnBrk="0" hangingPunct="0">
              <a:defRPr/>
            </a:pPr>
            <a:r>
              <a:rPr lang="en-US" sz="6600" dirty="0">
                <a:solidFill>
                  <a:srgbClr val="000000"/>
                </a:solidFill>
                <a:effectLst>
                  <a:outerShdw blurRad="38100" dist="38100" dir="2700000" algn="tl">
                    <a:srgbClr val="000000">
                      <a:alpha val="43137"/>
                    </a:srgbClr>
                  </a:outerShdw>
                </a:effectLst>
                <a:latin typeface="Impact" pitchFamily="34" charset="0"/>
                <a:cs typeface="+mn-cs"/>
              </a:rPr>
              <a:t>could we have done</a:t>
            </a:r>
          </a:p>
          <a:p>
            <a:pPr algn="ctr" eaLnBrk="0" hangingPunct="0">
              <a:defRPr/>
            </a:pPr>
            <a:r>
              <a:rPr lang="en-US" sz="6600" dirty="0">
                <a:solidFill>
                  <a:srgbClr val="000000"/>
                </a:solidFill>
                <a:effectLst>
                  <a:outerShdw blurRad="38100" dist="38100" dir="2700000" algn="tl">
                    <a:srgbClr val="000000">
                      <a:alpha val="43137"/>
                    </a:srgbClr>
                  </a:outerShdw>
                </a:effectLst>
                <a:latin typeface="Impact" pitchFamily="34" charset="0"/>
                <a:cs typeface="+mn-cs"/>
              </a:rPr>
              <a:t>to make your experience more enjoyable?</a:t>
            </a:r>
            <a:endParaRPr lang="en-US" sz="6600" i="1" dirty="0">
              <a:solidFill>
                <a:srgbClr val="000000"/>
              </a:solidFill>
              <a:effectLst>
                <a:outerShdw blurRad="38100" dist="38100" dir="2700000" algn="tl">
                  <a:srgbClr val="000000">
                    <a:alpha val="43137"/>
                  </a:srgbClr>
                </a:outerShdw>
              </a:effectLst>
              <a:latin typeface="Impact" pitchFamily="34" charset="0"/>
              <a:cs typeface="+mn-cs"/>
            </a:endParaRPr>
          </a:p>
        </p:txBody>
      </p:sp>
      <p:sp>
        <p:nvSpPr>
          <p:cNvPr id="78852" name="TextBox 5"/>
          <p:cNvSpPr txBox="1">
            <a:spLocks noChangeArrowheads="1"/>
          </p:cNvSpPr>
          <p:nvPr/>
        </p:nvSpPr>
        <p:spPr bwMode="auto">
          <a:xfrm>
            <a:off x="0" y="304800"/>
            <a:ext cx="9144000" cy="830263"/>
          </a:xfrm>
          <a:prstGeom prst="rect">
            <a:avLst/>
          </a:prstGeom>
          <a:noFill/>
          <a:ln w="9525">
            <a:noFill/>
            <a:miter lim="800000"/>
            <a:headEnd/>
            <a:tailEnd/>
          </a:ln>
        </p:spPr>
        <p:txBody>
          <a:bodyPr>
            <a:spAutoFit/>
          </a:bodyPr>
          <a:lstStyle/>
          <a:p>
            <a:pPr algn="ctr" eaLnBrk="0" hangingPunct="0">
              <a:defRPr/>
            </a:pPr>
            <a:r>
              <a:rPr lang="en-US" sz="4800" dirty="0">
                <a:solidFill>
                  <a:srgbClr val="000000"/>
                </a:solidFill>
                <a:effectLst>
                  <a:outerShdw blurRad="38100" dist="38100" dir="2700000" algn="tl">
                    <a:srgbClr val="000000">
                      <a:alpha val="43137"/>
                    </a:srgbClr>
                  </a:outerShdw>
                </a:effectLst>
                <a:latin typeface="Impact" pitchFamily="34" charset="0"/>
                <a:cs typeface="+mn-cs"/>
              </a:rPr>
              <a:t>Remove all the dissatisfiers.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2"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0" y="1143000"/>
            <a:ext cx="9144000" cy="4339650"/>
          </a:xfrm>
          <a:prstGeom prst="rect">
            <a:avLst/>
          </a:prstGeom>
          <a:noFill/>
          <a:ln w="9525">
            <a:noFill/>
            <a:miter lim="800000"/>
            <a:headEnd/>
            <a:tailEnd/>
          </a:ln>
        </p:spPr>
        <p:txBody>
          <a:bodyPr>
            <a:spAutoFit/>
          </a:bodyPr>
          <a:lstStyle/>
          <a:p>
            <a:pPr algn="ctr" eaLnBrk="0" hangingPunct="0">
              <a:defRPr/>
            </a:pPr>
            <a:r>
              <a:rPr lang="en-US" altLang="en-US" sz="13800" dirty="0">
                <a:solidFill>
                  <a:srgbClr val="FF0000"/>
                </a:solidFill>
                <a:effectLst>
                  <a:outerShdw blurRad="38100" dist="38100" dir="2700000" algn="tl">
                    <a:srgbClr val="000000">
                      <a:alpha val="43137"/>
                    </a:srgbClr>
                  </a:outerShdw>
                </a:effectLst>
                <a:latin typeface="Impact" pitchFamily="34" charset="0"/>
                <a:cs typeface="+mn-cs"/>
              </a:rPr>
              <a:t>Everything</a:t>
            </a:r>
          </a:p>
          <a:p>
            <a:pPr algn="ctr" eaLnBrk="0" hangingPunct="0">
              <a:defRPr/>
            </a:pPr>
            <a:r>
              <a:rPr lang="en-US" altLang="en-US" sz="13800" dirty="0">
                <a:solidFill>
                  <a:srgbClr val="000000"/>
                </a:solidFill>
                <a:effectLst>
                  <a:outerShdw blurRad="38100" dist="38100" dir="2700000" algn="tl">
                    <a:srgbClr val="000000">
                      <a:alpha val="43137"/>
                    </a:srgbClr>
                  </a:outerShdw>
                </a:effectLst>
                <a:latin typeface="Impact" pitchFamily="34" charset="0"/>
                <a:cs typeface="+mn-cs"/>
              </a:rPr>
              <a:t>Speaks</a:t>
            </a:r>
          </a:p>
        </p:txBody>
      </p:sp>
    </p:spTree>
    <p:custDataLst>
      <p:tags r:id="rId1"/>
    </p:custData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upload.wikimedia.org/wikipedia/commons/5/5b/Daumenkino_k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9638" cy="734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8" name="Picture 4" descr="DSC0539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42900"/>
            <a:ext cx="10820400" cy="811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2" name="Picture 4" descr="DSC053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12115800" cy="908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Text Box 2"/>
          <p:cNvSpPr txBox="1">
            <a:spLocks noChangeArrowheads="1"/>
          </p:cNvSpPr>
          <p:nvPr/>
        </p:nvSpPr>
        <p:spPr bwMode="auto">
          <a:xfrm>
            <a:off x="1295400" y="1828800"/>
            <a:ext cx="7010400" cy="4524375"/>
          </a:xfrm>
          <a:prstGeom prst="rect">
            <a:avLst/>
          </a:prstGeom>
          <a:noFill/>
          <a:ln w="9525">
            <a:noFill/>
            <a:miter lim="800000"/>
            <a:headEnd/>
            <a:tailEnd/>
          </a:ln>
          <a:effectLst/>
        </p:spPr>
        <p:txBody>
          <a:bodyPr>
            <a:spAutoFit/>
          </a:bodyPr>
          <a:lstStyle/>
          <a:p>
            <a:pPr marL="395288" indent="-395288" eaLnBrk="0" hangingPunct="0">
              <a:buFontTx/>
              <a:buChar char="•"/>
              <a:defRPr/>
            </a:pPr>
            <a:r>
              <a:rPr lang="en-US" altLang="en-US" sz="4800" dirty="0">
                <a:effectLst>
                  <a:outerShdw blurRad="38100" dist="38100" dir="2700000" algn="tl">
                    <a:srgbClr val="C0C0C0"/>
                  </a:outerShdw>
                </a:effectLst>
                <a:latin typeface="Impact" pitchFamily="34" charset="0"/>
                <a:cs typeface="Arial" charset="0"/>
              </a:rPr>
              <a:t>School vehicles</a:t>
            </a:r>
          </a:p>
          <a:p>
            <a:pPr marL="395288" indent="-395288" eaLnBrk="0" hangingPunct="0">
              <a:buFontTx/>
              <a:buChar char="•"/>
              <a:defRPr/>
            </a:pPr>
            <a:r>
              <a:rPr lang="en-US" altLang="en-US" sz="4800" dirty="0">
                <a:effectLst>
                  <a:outerShdw blurRad="38100" dist="38100" dir="2700000" algn="tl">
                    <a:srgbClr val="C0C0C0"/>
                  </a:outerShdw>
                </a:effectLst>
                <a:latin typeface="Impact" pitchFamily="34" charset="0"/>
                <a:cs typeface="Arial" charset="0"/>
              </a:rPr>
              <a:t>Parking lot</a:t>
            </a:r>
          </a:p>
          <a:p>
            <a:pPr marL="395288" indent="-395288" eaLnBrk="0" hangingPunct="0">
              <a:buFontTx/>
              <a:buChar char="•"/>
              <a:defRPr/>
            </a:pPr>
            <a:r>
              <a:rPr lang="en-US" altLang="en-US" sz="4800" dirty="0">
                <a:solidFill>
                  <a:srgbClr val="FF0000"/>
                </a:solidFill>
                <a:effectLst>
                  <a:outerShdw blurRad="38100" dist="38100" dir="2700000" algn="tl">
                    <a:srgbClr val="C0C0C0"/>
                  </a:outerShdw>
                </a:effectLst>
                <a:latin typeface="Impact" pitchFamily="34" charset="0"/>
                <a:cs typeface="Arial" charset="0"/>
              </a:rPr>
              <a:t>Restrooms</a:t>
            </a:r>
          </a:p>
          <a:p>
            <a:pPr marL="395288" indent="-395288" eaLnBrk="0" hangingPunct="0">
              <a:buFontTx/>
              <a:buChar char="•"/>
              <a:defRPr/>
            </a:pPr>
            <a:r>
              <a:rPr lang="en-US" altLang="en-US" sz="4800" dirty="0">
                <a:effectLst>
                  <a:outerShdw blurRad="38100" dist="38100" dir="2700000" algn="tl">
                    <a:srgbClr val="C0C0C0"/>
                  </a:outerShdw>
                </a:effectLst>
                <a:latin typeface="Impact" pitchFamily="34" charset="0"/>
                <a:cs typeface="Arial" charset="0"/>
              </a:rPr>
              <a:t>Library</a:t>
            </a:r>
          </a:p>
          <a:p>
            <a:pPr marL="395288" indent="-395288" eaLnBrk="0" hangingPunct="0">
              <a:buFontTx/>
              <a:buChar char="•"/>
              <a:defRPr/>
            </a:pPr>
            <a:r>
              <a:rPr lang="en-US" altLang="en-US" sz="4800" dirty="0">
                <a:effectLst>
                  <a:outerShdw blurRad="38100" dist="38100" dir="2700000" algn="tl">
                    <a:srgbClr val="C0C0C0"/>
                  </a:outerShdw>
                </a:effectLst>
                <a:latin typeface="Impact" pitchFamily="34" charset="0"/>
                <a:cs typeface="Arial" charset="0"/>
              </a:rPr>
              <a:t>Website</a:t>
            </a:r>
          </a:p>
          <a:p>
            <a:pPr marL="395288" indent="-395288" eaLnBrk="0" hangingPunct="0">
              <a:buFontTx/>
              <a:buChar char="•"/>
              <a:defRPr/>
            </a:pPr>
            <a:r>
              <a:rPr lang="en-US" altLang="en-US" sz="4800" dirty="0">
                <a:solidFill>
                  <a:srgbClr val="FF0000"/>
                </a:solidFill>
                <a:effectLst>
                  <a:outerShdw blurRad="38100" dist="38100" dir="2700000" algn="tl">
                    <a:srgbClr val="C0C0C0"/>
                  </a:outerShdw>
                </a:effectLst>
                <a:latin typeface="Impact" pitchFamily="34" charset="0"/>
                <a:cs typeface="Arial" charset="0"/>
              </a:rPr>
              <a:t>Voice Mail</a:t>
            </a:r>
          </a:p>
        </p:txBody>
      </p:sp>
      <p:sp>
        <p:nvSpPr>
          <p:cNvPr id="783370" name="Text Box 10"/>
          <p:cNvSpPr txBox="1">
            <a:spLocks noChangeArrowheads="1"/>
          </p:cNvSpPr>
          <p:nvPr/>
        </p:nvSpPr>
        <p:spPr bwMode="auto">
          <a:xfrm>
            <a:off x="0" y="228600"/>
            <a:ext cx="9144000" cy="752475"/>
          </a:xfrm>
          <a:prstGeom prst="rect">
            <a:avLst/>
          </a:prstGeom>
          <a:noFill/>
          <a:ln w="9525">
            <a:noFill/>
            <a:miter lim="800000"/>
            <a:headEnd/>
            <a:tailEnd/>
          </a:ln>
          <a:effectLst/>
        </p:spPr>
        <p:txBody>
          <a:bodyPr/>
          <a:lstStyle/>
          <a:p>
            <a:pPr marL="342900" indent="-342900" algn="ctr">
              <a:lnSpc>
                <a:spcPct val="90000"/>
              </a:lnSpc>
              <a:buClr>
                <a:schemeClr val="accent1"/>
              </a:buClr>
              <a:buSzPct val="125000"/>
              <a:defRPr/>
            </a:pPr>
            <a:r>
              <a:rPr lang="en-US" altLang="en-US" sz="5400" dirty="0">
                <a:effectLst>
                  <a:outerShdw blurRad="38100" dist="38100" dir="2700000" algn="tl">
                    <a:srgbClr val="C0C0C0"/>
                  </a:outerShdw>
                </a:effectLst>
                <a:latin typeface="Impact" pitchFamily="34" charset="0"/>
                <a:cs typeface="Arial" charset="0"/>
              </a:rPr>
              <a:t>Your College’s</a:t>
            </a:r>
            <a:endParaRPr lang="en-US" altLang="en-US" sz="5400" dirty="0">
              <a:solidFill>
                <a:srgbClr val="FF0000"/>
              </a:solidFill>
              <a:effectLst>
                <a:outerShdw blurRad="38100" dist="38100" dir="2700000" algn="tl">
                  <a:srgbClr val="C0C0C0"/>
                </a:outerShdw>
              </a:effectLst>
              <a:latin typeface="Impact" pitchFamily="34" charset="0"/>
              <a:cs typeface="Arial" charset="0"/>
            </a:endParaRPr>
          </a:p>
          <a:p>
            <a:pPr marL="342900" indent="-342900" algn="ctr">
              <a:lnSpc>
                <a:spcPct val="90000"/>
              </a:lnSpc>
              <a:buClr>
                <a:schemeClr val="accent1"/>
              </a:buClr>
              <a:buSzPct val="125000"/>
              <a:defRPr/>
            </a:pPr>
            <a:r>
              <a:rPr lang="en-US" altLang="en-US" sz="5400" dirty="0">
                <a:effectLst>
                  <a:outerShdw blurRad="38100" dist="38100" dir="2700000" algn="tl">
                    <a:srgbClr val="C0C0C0"/>
                  </a:outerShdw>
                </a:effectLst>
                <a:latin typeface="Impact" pitchFamily="34" charset="0"/>
                <a:cs typeface="Arial" charset="0"/>
              </a:rPr>
              <a:t>Student Experience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2546">
                                            <p:txEl>
                                              <p:pRg st="1" end="1"/>
                                            </p:txEl>
                                          </p:spTgt>
                                        </p:tgtEl>
                                        <p:attrNameLst>
                                          <p:attrName>style.visibility</p:attrName>
                                        </p:attrNameLst>
                                      </p:cBhvr>
                                      <p:to>
                                        <p:strVal val="visible"/>
                                      </p:to>
                                    </p:set>
                                    <p:animEffect transition="in" filter="wipe(left)">
                                      <p:cBhvr>
                                        <p:cTn id="7" dur="500"/>
                                        <p:tgtEl>
                                          <p:spTgt spid="49254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2546">
                                            <p:txEl>
                                              <p:pRg st="2" end="2"/>
                                            </p:txEl>
                                          </p:spTgt>
                                        </p:tgtEl>
                                        <p:attrNameLst>
                                          <p:attrName>style.visibility</p:attrName>
                                        </p:attrNameLst>
                                      </p:cBhvr>
                                      <p:to>
                                        <p:strVal val="visible"/>
                                      </p:to>
                                    </p:set>
                                    <p:animEffect transition="in" filter="wipe(left)">
                                      <p:cBhvr>
                                        <p:cTn id="12" dur="500"/>
                                        <p:tgtEl>
                                          <p:spTgt spid="49254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2546">
                                            <p:txEl>
                                              <p:pRg st="3" end="3"/>
                                            </p:txEl>
                                          </p:spTgt>
                                        </p:tgtEl>
                                        <p:attrNameLst>
                                          <p:attrName>style.visibility</p:attrName>
                                        </p:attrNameLst>
                                      </p:cBhvr>
                                      <p:to>
                                        <p:strVal val="visible"/>
                                      </p:to>
                                    </p:set>
                                    <p:animEffect transition="in" filter="wipe(left)">
                                      <p:cBhvr>
                                        <p:cTn id="17" dur="500"/>
                                        <p:tgtEl>
                                          <p:spTgt spid="492546">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92546">
                                            <p:txEl>
                                              <p:pRg st="4" end="4"/>
                                            </p:txEl>
                                          </p:spTgt>
                                        </p:tgtEl>
                                        <p:attrNameLst>
                                          <p:attrName>style.visibility</p:attrName>
                                        </p:attrNameLst>
                                      </p:cBhvr>
                                      <p:to>
                                        <p:strVal val="visible"/>
                                      </p:to>
                                    </p:set>
                                    <p:animEffect transition="in" filter="wipe(left)">
                                      <p:cBhvr>
                                        <p:cTn id="22" dur="500"/>
                                        <p:tgtEl>
                                          <p:spTgt spid="492546">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92546">
                                            <p:txEl>
                                              <p:pRg st="5" end="5"/>
                                            </p:txEl>
                                          </p:spTgt>
                                        </p:tgtEl>
                                        <p:attrNameLst>
                                          <p:attrName>style.visibility</p:attrName>
                                        </p:attrNameLst>
                                      </p:cBhvr>
                                      <p:to>
                                        <p:strVal val="visible"/>
                                      </p:to>
                                    </p:set>
                                    <p:animEffect transition="in" filter="wipe(left)">
                                      <p:cBhvr>
                                        <p:cTn id="27" dur="500"/>
                                        <p:tgtEl>
                                          <p:spTgt spid="4925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46"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Phone ang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238" y="0"/>
            <a:ext cx="9774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3"/>
          <p:cNvSpPr txBox="1">
            <a:spLocks noChangeArrowheads="1"/>
          </p:cNvSpPr>
          <p:nvPr/>
        </p:nvSpPr>
        <p:spPr bwMode="auto">
          <a:xfrm>
            <a:off x="381000" y="457200"/>
            <a:ext cx="8382000" cy="5632311"/>
          </a:xfrm>
          <a:prstGeom prst="rect">
            <a:avLst/>
          </a:prstGeom>
          <a:noFill/>
          <a:ln w="9525">
            <a:noFill/>
            <a:miter lim="800000"/>
            <a:headEnd/>
            <a:tailEnd/>
          </a:ln>
        </p:spPr>
        <p:txBody>
          <a:bodyPr>
            <a:spAutoFit/>
          </a:bodyPr>
          <a:lstStyle/>
          <a:p>
            <a:pPr>
              <a:defRPr/>
            </a:pPr>
            <a:r>
              <a:rPr lang="en-US" sz="3600" dirty="0">
                <a:solidFill>
                  <a:srgbClr val="000000"/>
                </a:solidFill>
                <a:latin typeface="Impact" pitchFamily="34" charset="0"/>
                <a:cs typeface="+mn-cs"/>
              </a:rPr>
              <a:t>“At Your Service, this is </a:t>
            </a:r>
            <a:r>
              <a:rPr lang="en-US" sz="3600" dirty="0">
                <a:solidFill>
                  <a:srgbClr val="FF0000"/>
                </a:solidFill>
                <a:latin typeface="Impact" pitchFamily="34" charset="0"/>
                <a:cs typeface="+mn-cs"/>
              </a:rPr>
              <a:t>Your Name, Your Position for Your Community College</a:t>
            </a:r>
            <a:r>
              <a:rPr lang="en-US" sz="3600" dirty="0">
                <a:solidFill>
                  <a:srgbClr val="000000"/>
                </a:solidFill>
                <a:latin typeface="Impact" pitchFamily="34" charset="0"/>
                <a:cs typeface="+mn-cs"/>
              </a:rPr>
              <a:t>. I apologize that I’m unable to take your call personally at this time. Press the one key at any time to begin recording. My email address is            S-P-E-L-L-O-U-T @</a:t>
            </a:r>
            <a:r>
              <a:rPr lang="en-US" sz="3600" dirty="0" err="1">
                <a:solidFill>
                  <a:srgbClr val="000000"/>
                </a:solidFill>
                <a:latin typeface="Impact" pitchFamily="34" charset="0"/>
                <a:cs typeface="+mn-cs"/>
              </a:rPr>
              <a:t>YourCC</a:t>
            </a:r>
            <a:r>
              <a:rPr lang="en-US" sz="3600" dirty="0">
                <a:solidFill>
                  <a:srgbClr val="000000"/>
                </a:solidFill>
                <a:latin typeface="Impact" pitchFamily="34" charset="0"/>
                <a:cs typeface="+mn-cs"/>
              </a:rPr>
              <a:t>. If you wish, please leave your name and number and the best time to contact you, and I will return your call. Thank you for calling.”</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ext Box 3"/>
          <p:cNvSpPr txBox="1">
            <a:spLocks noChangeArrowheads="1"/>
          </p:cNvSpPr>
          <p:nvPr/>
        </p:nvSpPr>
        <p:spPr bwMode="auto">
          <a:xfrm>
            <a:off x="0" y="914400"/>
            <a:ext cx="9144000" cy="4340225"/>
          </a:xfrm>
          <a:prstGeom prst="rect">
            <a:avLst/>
          </a:prstGeom>
          <a:noFill/>
          <a:ln w="9525">
            <a:noFill/>
            <a:miter lim="800000"/>
            <a:headEnd/>
            <a:tailEnd/>
          </a:ln>
        </p:spPr>
        <p:txBody>
          <a:bodyPr>
            <a:spAutoFit/>
          </a:bodyPr>
          <a:lstStyle/>
          <a:p>
            <a:pPr algn="ctr" eaLnBrk="0" hangingPunct="0">
              <a:defRPr/>
            </a:pPr>
            <a:r>
              <a:rPr lang="en-US" altLang="en-US" sz="13800" dirty="0">
                <a:solidFill>
                  <a:srgbClr val="FF0000"/>
                </a:solidFill>
                <a:effectLst>
                  <a:outerShdw blurRad="38100" dist="38100" dir="2700000" algn="tl">
                    <a:srgbClr val="000000">
                      <a:alpha val="43137"/>
                    </a:srgbClr>
                  </a:outerShdw>
                </a:effectLst>
                <a:latin typeface="Impact" pitchFamily="34" charset="0"/>
                <a:cs typeface="+mn-cs"/>
              </a:rPr>
              <a:t>No</a:t>
            </a:r>
          </a:p>
          <a:p>
            <a:pPr algn="ctr" eaLnBrk="0" hangingPunct="0">
              <a:defRPr/>
            </a:pPr>
            <a:r>
              <a:rPr lang="en-US" altLang="en-US" sz="13800" dirty="0">
                <a:solidFill>
                  <a:srgbClr val="000000"/>
                </a:solidFill>
                <a:effectLst>
                  <a:outerShdw blurRad="38100" dist="38100" dir="2700000" algn="tl">
                    <a:srgbClr val="000000">
                      <a:alpha val="43137"/>
                    </a:srgbClr>
                  </a:outerShdw>
                </a:effectLst>
                <a:latin typeface="Impact" pitchFamily="34" charset="0"/>
                <a:cs typeface="+mn-cs"/>
              </a:rPr>
              <a:t>Excuses</a:t>
            </a:r>
          </a:p>
        </p:txBody>
      </p:sp>
    </p:spTree>
    <p:custDataLst>
      <p:tags r:id="rId1"/>
    </p:custData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19050" y="685800"/>
            <a:ext cx="9144000" cy="4524315"/>
          </a:xfrm>
          <a:prstGeom prst="rect">
            <a:avLst/>
          </a:prstGeom>
          <a:noFill/>
          <a:ln w="9525">
            <a:noFill/>
            <a:miter lim="800000"/>
            <a:headEnd/>
            <a:tailEnd/>
          </a:ln>
        </p:spPr>
        <p:txBody>
          <a:bodyPr>
            <a:spAutoFit/>
          </a:bodyPr>
          <a:lstStyle/>
          <a:p>
            <a:pPr marL="395288" indent="-395288" algn="ctr" eaLnBrk="0" hangingPunct="0">
              <a:defRPr/>
            </a:pP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You cannot begin</a:t>
            </a:r>
          </a:p>
          <a:p>
            <a:pPr marL="395288" indent="-395288" algn="ctr" eaLnBrk="0" hangingPunct="0">
              <a:defRPr/>
            </a:pP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to satisfy customers           until you remove                                  all the </a:t>
            </a:r>
            <a:r>
              <a:rPr lang="en-US" altLang="en-US" sz="7200" dirty="0">
                <a:solidFill>
                  <a:srgbClr val="FF0000"/>
                </a:solidFill>
                <a:effectLst>
                  <a:outerShdw blurRad="38100" dist="38100" dir="2700000" algn="tl">
                    <a:srgbClr val="000000">
                      <a:alpha val="43137"/>
                    </a:srgbClr>
                  </a:outerShdw>
                </a:effectLst>
                <a:latin typeface="Impact" pitchFamily="34" charset="0"/>
                <a:cs typeface="+mn-cs"/>
              </a:rPr>
              <a:t>dissatisfiers</a:t>
            </a: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a:t>
            </a:r>
          </a:p>
        </p:txBody>
      </p:sp>
    </p:spTree>
    <p:extLst>
      <p:ext uri="{BB962C8B-B14F-4D97-AF65-F5344CB8AC3E}">
        <p14:creationId xmlns:p14="http://schemas.microsoft.com/office/powerpoint/2010/main" val="356078245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8763000" cy="5755422"/>
          </a:xfrm>
          <a:prstGeom prst="rect">
            <a:avLst/>
          </a:prstGeom>
        </p:spPr>
        <p:txBody>
          <a:bodyPr wrap="square">
            <a:spAutoFit/>
          </a:bodyPr>
          <a:lstStyle/>
          <a:p>
            <a:pPr algn="ctr"/>
            <a:r>
              <a:rPr lang="en-US" sz="8000" dirty="0">
                <a:effectLst>
                  <a:outerShdw blurRad="38100" dist="38100" dir="2700000" algn="tl">
                    <a:srgbClr val="000000">
                      <a:alpha val="43137"/>
                    </a:srgbClr>
                  </a:outerShdw>
                </a:effectLst>
                <a:latin typeface="Impact" panose="020B0806030902050204" pitchFamily="34" charset="0"/>
              </a:rPr>
              <a:t>One person can                     </a:t>
            </a:r>
            <a:r>
              <a:rPr lang="en-US" sz="8000" dirty="0">
                <a:solidFill>
                  <a:srgbClr val="FF0000"/>
                </a:solidFill>
                <a:effectLst>
                  <a:outerShdw blurRad="38100" dist="38100" dir="2700000" algn="tl">
                    <a:srgbClr val="000000">
                      <a:alpha val="43137"/>
                    </a:srgbClr>
                  </a:outerShdw>
                </a:effectLst>
                <a:latin typeface="Impact" panose="020B0806030902050204" pitchFamily="34" charset="0"/>
              </a:rPr>
              <a:t>make a difference            </a:t>
            </a:r>
            <a:r>
              <a:rPr lang="en-US" sz="8000" dirty="0">
                <a:effectLst>
                  <a:outerShdw blurRad="38100" dist="38100" dir="2700000" algn="tl">
                    <a:srgbClr val="000000">
                      <a:alpha val="43137"/>
                    </a:srgbClr>
                  </a:outerShdw>
                </a:effectLst>
                <a:latin typeface="Impact" panose="020B0806030902050204" pitchFamily="34" charset="0"/>
              </a:rPr>
              <a:t>and every person  should try.</a:t>
            </a:r>
          </a:p>
          <a:p>
            <a:pPr algn="ctr"/>
            <a:r>
              <a:rPr lang="en-US" sz="4800" dirty="0">
                <a:effectLst>
                  <a:outerShdw blurRad="38100" dist="38100" dir="2700000" algn="tl">
                    <a:srgbClr val="000000">
                      <a:alpha val="43137"/>
                    </a:srgbClr>
                  </a:outerShdw>
                </a:effectLst>
                <a:latin typeface="Impact" panose="020B0806030902050204" pitchFamily="34" charset="0"/>
              </a:rPr>
              <a:t>John F. Kennedy</a:t>
            </a:r>
            <a:endParaRPr lang="en-US" sz="40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42099999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19050" y="685800"/>
            <a:ext cx="9144000" cy="4524315"/>
          </a:xfrm>
          <a:prstGeom prst="rect">
            <a:avLst/>
          </a:prstGeom>
          <a:noFill/>
          <a:ln w="9525">
            <a:noFill/>
            <a:miter lim="800000"/>
            <a:headEnd/>
            <a:tailEnd/>
          </a:ln>
        </p:spPr>
        <p:txBody>
          <a:bodyPr>
            <a:spAutoFit/>
          </a:bodyPr>
          <a:lstStyle/>
          <a:p>
            <a:pPr marL="395288" indent="-395288" algn="ctr" eaLnBrk="0" hangingPunct="0">
              <a:defRPr/>
            </a:pP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You cannot begin</a:t>
            </a:r>
          </a:p>
          <a:p>
            <a:pPr marL="395288" indent="-395288" algn="ctr" eaLnBrk="0" hangingPunct="0">
              <a:defRPr/>
            </a:pP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to satisfy customers           until you remove                                  all the </a:t>
            </a:r>
            <a:r>
              <a:rPr lang="en-US" altLang="en-US" sz="7200" dirty="0">
                <a:solidFill>
                  <a:srgbClr val="FF0000"/>
                </a:solidFill>
                <a:effectLst>
                  <a:outerShdw blurRad="38100" dist="38100" dir="2700000" algn="tl">
                    <a:srgbClr val="000000">
                      <a:alpha val="43137"/>
                    </a:srgbClr>
                  </a:outerShdw>
                </a:effectLst>
                <a:latin typeface="Impact" pitchFamily="34" charset="0"/>
                <a:cs typeface="+mn-cs"/>
              </a:rPr>
              <a:t>dissatisfiers</a:t>
            </a:r>
            <a:r>
              <a:rPr lang="en-US" altLang="en-US" sz="7200" dirty="0">
                <a:solidFill>
                  <a:srgbClr val="000000"/>
                </a:solidFill>
                <a:effectLst>
                  <a:outerShdw blurRad="38100" dist="38100" dir="2700000" algn="tl">
                    <a:srgbClr val="000000">
                      <a:alpha val="43137"/>
                    </a:srgbClr>
                  </a:outerShdw>
                </a:effectLst>
                <a:latin typeface="Impact" pitchFamily="34" charset="0"/>
                <a:cs typeface="+mn-cs"/>
              </a:rPr>
              <a:t>.</a:t>
            </a:r>
          </a:p>
        </p:txBody>
      </p:sp>
    </p:spTree>
    <p:extLst>
      <p:ext uri="{BB962C8B-B14F-4D97-AF65-F5344CB8AC3E}">
        <p14:creationId xmlns:p14="http://schemas.microsoft.com/office/powerpoint/2010/main" val="360545017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ext Box 2"/>
          <p:cNvSpPr txBox="1">
            <a:spLocks noChangeArrowheads="1"/>
          </p:cNvSpPr>
          <p:nvPr/>
        </p:nvSpPr>
        <p:spPr bwMode="auto">
          <a:xfrm>
            <a:off x="0" y="1259175"/>
            <a:ext cx="9144000" cy="4339650"/>
          </a:xfrm>
          <a:prstGeom prst="rect">
            <a:avLst/>
          </a:prstGeom>
          <a:noFill/>
          <a:ln w="9525">
            <a:noFill/>
            <a:miter lim="800000"/>
            <a:headEnd/>
            <a:tailEnd/>
          </a:ln>
        </p:spPr>
        <p:txBody>
          <a:bodyPr>
            <a:spAutoFit/>
          </a:bodyPr>
          <a:lstStyle/>
          <a:p>
            <a:pPr marL="395288" indent="-395288" algn="ctr" eaLnBrk="0" hangingPunct="0">
              <a:defRPr/>
            </a:pPr>
            <a:r>
              <a:rPr lang="en-US" altLang="en-US" sz="13800" dirty="0">
                <a:solidFill>
                  <a:srgbClr val="FF0000"/>
                </a:solidFill>
                <a:effectLst>
                  <a:outerShdw blurRad="38100" dist="38100" dir="2700000" algn="tl">
                    <a:srgbClr val="000000">
                      <a:alpha val="43137"/>
                    </a:srgbClr>
                  </a:outerShdw>
                </a:effectLst>
                <a:latin typeface="Impact" pitchFamily="34" charset="0"/>
                <a:cs typeface="+mn-cs"/>
              </a:rPr>
              <a:t>Forbidden</a:t>
            </a:r>
            <a:r>
              <a:rPr lang="en-US" altLang="en-US" sz="13800" dirty="0">
                <a:solidFill>
                  <a:srgbClr val="000000"/>
                </a:solidFill>
                <a:effectLst>
                  <a:outerShdw blurRad="38100" dist="38100" dir="2700000" algn="tl">
                    <a:srgbClr val="000000">
                      <a:alpha val="43137"/>
                    </a:srgbClr>
                  </a:outerShdw>
                </a:effectLst>
                <a:latin typeface="Impact" pitchFamily="34" charset="0"/>
                <a:cs typeface="+mn-cs"/>
              </a:rPr>
              <a:t> Phrases</a:t>
            </a:r>
          </a:p>
        </p:txBody>
      </p:sp>
    </p:spTree>
    <p:extLst>
      <p:ext uri="{BB962C8B-B14F-4D97-AF65-F5344CB8AC3E}">
        <p14:creationId xmlns:p14="http://schemas.microsoft.com/office/powerpoint/2010/main" val="59936579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0"/>
            <a:ext cx="5486400" cy="6858000"/>
          </a:xfrm>
          <a:prstGeom prst="rect">
            <a:avLst/>
          </a:prstGeom>
        </p:spPr>
      </p:pic>
    </p:spTree>
    <p:extLst>
      <p:ext uri="{BB962C8B-B14F-4D97-AF65-F5344CB8AC3E}">
        <p14:creationId xmlns:p14="http://schemas.microsoft.com/office/powerpoint/2010/main" val="340158506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5" y="0"/>
            <a:ext cx="9144000" cy="7543800"/>
          </a:xfrm>
          <a:prstGeom prst="rect">
            <a:avLst/>
          </a:prstGeom>
        </p:spPr>
      </p:pic>
    </p:spTree>
    <p:extLst>
      <p:ext uri="{BB962C8B-B14F-4D97-AF65-F5344CB8AC3E}">
        <p14:creationId xmlns:p14="http://schemas.microsoft.com/office/powerpoint/2010/main" val="311693883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mages-na.ssl-images-amazon.com/images/I/61oSVsgOhEL._SY355_.jpg"/>
          <p:cNvPicPr>
            <a:picLocks noChangeAspect="1" noChangeArrowheads="1"/>
          </p:cNvPicPr>
          <p:nvPr/>
        </p:nvPicPr>
        <p:blipFill>
          <a:blip r:embed="rId2">
            <a:clrChange>
              <a:clrFrom>
                <a:srgbClr val="FBFBF9"/>
              </a:clrFrom>
              <a:clrTo>
                <a:srgbClr val="FBFBF9">
                  <a:alpha val="0"/>
                </a:srgbClr>
              </a:clrTo>
            </a:clrChange>
            <a:extLst>
              <a:ext uri="{28A0092B-C50C-407E-A947-70E740481C1C}">
                <a14:useLocalDpi xmlns:a14="http://schemas.microsoft.com/office/drawing/2010/main" val="0"/>
              </a:ext>
            </a:extLst>
          </a:blip>
          <a:srcRect/>
          <a:stretch>
            <a:fillRect/>
          </a:stretch>
        </p:blipFill>
        <p:spPr bwMode="auto">
          <a:xfrm>
            <a:off x="1066800" y="0"/>
            <a:ext cx="6781799" cy="6781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9090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763000" cy="6494085"/>
          </a:xfrm>
          <a:prstGeom prst="rect">
            <a:avLst/>
          </a:prstGeom>
        </p:spPr>
        <p:txBody>
          <a:bodyPr wrap="square">
            <a:spAutoFit/>
          </a:bodyPr>
          <a:lstStyle/>
          <a:p>
            <a:pPr marL="0" marR="114300" algn="ctr">
              <a:spcBef>
                <a:spcPts val="0"/>
              </a:spcBef>
              <a:spcAft>
                <a:spcPts val="0"/>
              </a:spcAft>
            </a:pPr>
            <a:r>
              <a:rPr lang="en-US" sz="5400" dirty="0">
                <a:effectLst>
                  <a:outerShdw blurRad="38100" dist="38100" dir="2700000" algn="tl">
                    <a:srgbClr val="000000">
                      <a:alpha val="43137"/>
                    </a:srgbClr>
                  </a:outerShdw>
                </a:effectLst>
                <a:latin typeface="+mn-lt"/>
                <a:ea typeface="Times New Roman" panose="02020603050405020304" pitchFamily="18" charset="0"/>
              </a:rPr>
              <a:t>THE LEADERSHIP TEST</a:t>
            </a:r>
            <a:endParaRPr lang="en-US" sz="4000" dirty="0">
              <a:effectLst>
                <a:outerShdw blurRad="38100" dist="38100" dir="2700000" algn="tl">
                  <a:srgbClr val="000000">
                    <a:alpha val="43137"/>
                  </a:srgbClr>
                </a:outerShdw>
              </a:effectLst>
              <a:latin typeface="+mn-lt"/>
              <a:ea typeface="Times New Roman" panose="02020603050405020304" pitchFamily="18" charset="0"/>
            </a:endParaRPr>
          </a:p>
          <a:p>
            <a:pPr marL="0" marR="114300">
              <a:spcBef>
                <a:spcPts val="0"/>
              </a:spcBef>
              <a:spcAft>
                <a:spcPts val="0"/>
              </a:spcAft>
              <a:tabLst>
                <a:tab pos="2286000" algn="r"/>
              </a:tabLst>
            </a:pPr>
            <a:r>
              <a:rPr lang="en-US" sz="1000" dirty="0">
                <a:effectLst>
                  <a:outerShdw blurRad="38100" dist="38100" dir="2700000" algn="tl">
                    <a:srgbClr val="000000">
                      <a:alpha val="43137"/>
                    </a:srgbClr>
                  </a:outerShdw>
                </a:effectLst>
                <a:latin typeface="+mn-lt"/>
                <a:ea typeface="Times New Roman" panose="02020603050405020304" pitchFamily="18" charset="0"/>
              </a:rPr>
              <a:t> </a:t>
            </a:r>
            <a:endParaRPr lang="en-US" sz="4400" dirty="0">
              <a:effectLst>
                <a:outerShdw blurRad="38100" dist="38100" dir="2700000" algn="tl">
                  <a:srgbClr val="000000">
                    <a:alpha val="43137"/>
                  </a:srgbClr>
                </a:outerShdw>
              </a:effectLst>
              <a:latin typeface="+mn-lt"/>
              <a:ea typeface="Times New Roman" panose="02020603050405020304" pitchFamily="18" charset="0"/>
            </a:endParaRPr>
          </a:p>
          <a:p>
            <a:pPr marL="514350" marR="114300" lvl="0" indent="-514350">
              <a:spcBef>
                <a:spcPts val="0"/>
              </a:spcBef>
              <a:spcAft>
                <a:spcPts val="0"/>
              </a:spcAft>
              <a:buFont typeface="+mj-lt"/>
              <a:buAutoNum type="arabicPeriod"/>
              <a:tabLst>
                <a:tab pos="228600" algn="l"/>
              </a:tabLst>
            </a:pPr>
            <a:r>
              <a:rPr lang="en-US" sz="3200" dirty="0">
                <a:effectLst>
                  <a:outerShdw blurRad="38100" dist="38100" dir="2700000" algn="tl">
                    <a:srgbClr val="000000">
                      <a:alpha val="43137"/>
                    </a:srgbClr>
                  </a:outerShdw>
                </a:effectLst>
                <a:latin typeface="+mn-lt"/>
                <a:ea typeface="Times New Roman" panose="02020603050405020304" pitchFamily="18" charset="0"/>
              </a:rPr>
              <a:t>Did you recognize someone today? How about a pat on the back or a thank you?   Yes or no.</a:t>
            </a:r>
            <a:endParaRPr lang="en-US" sz="4400" dirty="0">
              <a:effectLst>
                <a:outerShdw blurRad="38100" dist="38100" dir="2700000" algn="tl">
                  <a:srgbClr val="000000">
                    <a:alpha val="43137"/>
                  </a:srgbClr>
                </a:outerShdw>
              </a:effectLst>
              <a:latin typeface="+mn-lt"/>
              <a:ea typeface="Times New Roman" panose="02020603050405020304" pitchFamily="18" charset="0"/>
            </a:endParaRPr>
          </a:p>
          <a:p>
            <a:pPr marL="514350" marR="114300" lvl="0" indent="-514350">
              <a:spcBef>
                <a:spcPts val="0"/>
              </a:spcBef>
              <a:spcAft>
                <a:spcPts val="0"/>
              </a:spcAft>
              <a:buFont typeface="+mj-lt"/>
              <a:buAutoNum type="arabicPeriod"/>
              <a:tabLst>
                <a:tab pos="228600" algn="l"/>
              </a:tabLst>
            </a:pPr>
            <a:r>
              <a:rPr lang="en-US" sz="3200" dirty="0">
                <a:effectLst>
                  <a:outerShdw blurRad="38100" dist="38100" dir="2700000" algn="tl">
                    <a:srgbClr val="000000">
                      <a:alpha val="43137"/>
                    </a:srgbClr>
                  </a:outerShdw>
                </a:effectLst>
                <a:latin typeface="+mn-lt"/>
                <a:ea typeface="Times New Roman" panose="02020603050405020304" pitchFamily="18" charset="0"/>
              </a:rPr>
              <a:t>Did you make an impact today? Yes or no. Specifically list what you did to move the business.</a:t>
            </a:r>
            <a:endParaRPr lang="en-US" sz="4400" dirty="0">
              <a:effectLst>
                <a:outerShdw blurRad="38100" dist="38100" dir="2700000" algn="tl">
                  <a:srgbClr val="000000">
                    <a:alpha val="43137"/>
                  </a:srgbClr>
                </a:outerShdw>
              </a:effectLst>
              <a:latin typeface="+mn-lt"/>
              <a:ea typeface="Times New Roman" panose="02020603050405020304" pitchFamily="18" charset="0"/>
            </a:endParaRPr>
          </a:p>
          <a:p>
            <a:pPr marL="514350" marR="114300" lvl="0" indent="-514350">
              <a:spcBef>
                <a:spcPts val="0"/>
              </a:spcBef>
              <a:spcAft>
                <a:spcPts val="0"/>
              </a:spcAft>
              <a:buFont typeface="+mj-lt"/>
              <a:buAutoNum type="arabicPeriod"/>
              <a:tabLst>
                <a:tab pos="228600" algn="l"/>
              </a:tabLst>
            </a:pPr>
            <a:r>
              <a:rPr lang="en-US" sz="3200" dirty="0">
                <a:effectLst>
                  <a:outerShdw blurRad="38100" dist="38100" dir="2700000" algn="tl">
                    <a:srgbClr val="000000">
                      <a:alpha val="43137"/>
                    </a:srgbClr>
                  </a:outerShdw>
                </a:effectLst>
                <a:latin typeface="+mn-lt"/>
                <a:ea typeface="Times New Roman" panose="02020603050405020304" pitchFamily="18" charset="0"/>
              </a:rPr>
              <a:t>How many student contacts did you have today?</a:t>
            </a:r>
            <a:endParaRPr lang="en-US" sz="4400" dirty="0">
              <a:effectLst>
                <a:outerShdw blurRad="38100" dist="38100" dir="2700000" algn="tl">
                  <a:srgbClr val="000000">
                    <a:alpha val="43137"/>
                  </a:srgbClr>
                </a:outerShdw>
              </a:effectLst>
              <a:latin typeface="+mn-lt"/>
              <a:ea typeface="Times New Roman" panose="02020603050405020304" pitchFamily="18" charset="0"/>
            </a:endParaRPr>
          </a:p>
          <a:p>
            <a:pPr marL="514350" marR="114300" lvl="0" indent="-514350">
              <a:spcBef>
                <a:spcPts val="0"/>
              </a:spcBef>
              <a:spcAft>
                <a:spcPts val="0"/>
              </a:spcAft>
              <a:buFont typeface="+mj-lt"/>
              <a:buAutoNum type="arabicPeriod"/>
              <a:tabLst>
                <a:tab pos="228600" algn="l"/>
              </a:tabLst>
            </a:pPr>
            <a:r>
              <a:rPr lang="en-US" sz="3200" dirty="0">
                <a:effectLst>
                  <a:outerShdw blurRad="38100" dist="38100" dir="2700000" algn="tl">
                    <a:srgbClr val="000000">
                      <a:alpha val="43137"/>
                    </a:srgbClr>
                  </a:outerShdw>
                </a:effectLst>
                <a:latin typeface="+mn-lt"/>
                <a:ea typeface="Times New Roman" panose="02020603050405020304" pitchFamily="18" charset="0"/>
              </a:rPr>
              <a:t>Did you teach, counsel, or motivate someone today?</a:t>
            </a:r>
          </a:p>
          <a:p>
            <a:pPr marL="514350" marR="114300" lvl="0" indent="-514350">
              <a:spcBef>
                <a:spcPts val="0"/>
              </a:spcBef>
              <a:spcAft>
                <a:spcPts val="0"/>
              </a:spcAft>
              <a:buFont typeface="+mj-lt"/>
              <a:buAutoNum type="arabicPeriod"/>
              <a:tabLst>
                <a:tab pos="228600" algn="l"/>
              </a:tabLst>
            </a:pPr>
            <a:r>
              <a:rPr lang="en-US" sz="3200" dirty="0">
                <a:effectLst>
                  <a:outerShdw blurRad="38100" dist="38100" dir="2700000" algn="tl">
                    <a:srgbClr val="000000">
                      <a:alpha val="43137"/>
                    </a:srgbClr>
                  </a:outerShdw>
                </a:effectLst>
                <a:latin typeface="+mn-lt"/>
                <a:ea typeface="Times New Roman" panose="02020603050405020304" pitchFamily="18" charset="0"/>
              </a:rPr>
              <a:t>Did you listen today? Yes or no. If yes, write down what you learned. </a:t>
            </a:r>
            <a:endParaRPr lang="en-US" sz="4400" dirty="0">
              <a:effectLst>
                <a:outerShdw blurRad="38100" dist="38100" dir="2700000" algn="tl">
                  <a:srgbClr val="000000">
                    <a:alpha val="43137"/>
                  </a:srgbClr>
                </a:outerShdw>
              </a:effectLst>
              <a:latin typeface="+mn-lt"/>
              <a:ea typeface="Times New Roman" panose="02020603050405020304" pitchFamily="18" charset="0"/>
            </a:endParaRPr>
          </a:p>
        </p:txBody>
      </p:sp>
    </p:spTree>
    <p:extLst>
      <p:ext uri="{BB962C8B-B14F-4D97-AF65-F5344CB8AC3E}">
        <p14:creationId xmlns:p14="http://schemas.microsoft.com/office/powerpoint/2010/main" val="137500476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16260"/>
            <a:ext cx="8686800" cy="6694140"/>
          </a:xfrm>
          <a:prstGeom prst="rect">
            <a:avLst/>
          </a:prstGeom>
        </p:spPr>
        <p:txBody>
          <a:bodyPr wrap="square">
            <a:spAutoFit/>
          </a:bodyPr>
          <a:lstStyle/>
          <a:p>
            <a:pPr marL="742950" marR="114300" indent="-742950">
              <a:spcBef>
                <a:spcPts val="0"/>
              </a:spcBef>
              <a:spcAft>
                <a:spcPts val="0"/>
              </a:spcAft>
              <a:buFont typeface="+mj-lt"/>
              <a:buAutoNum type="arabicPeriod" startAt="5"/>
            </a:pPr>
            <a:r>
              <a:rPr lang="en-US" sz="3300" dirty="0">
                <a:latin typeface="+mn-lt"/>
                <a:ea typeface="Times New Roman" panose="02020603050405020304" pitchFamily="18" charset="0"/>
              </a:rPr>
              <a:t>Did you think about your vision for your team? Yes or no.</a:t>
            </a:r>
          </a:p>
          <a:p>
            <a:pPr marL="742950" marR="114300" lvl="0" indent="-742950">
              <a:spcBef>
                <a:spcPts val="0"/>
              </a:spcBef>
              <a:spcAft>
                <a:spcPts val="0"/>
              </a:spcAft>
              <a:buFont typeface="+mj-lt"/>
              <a:buAutoNum type="arabicPeriod" startAt="5"/>
              <a:tabLst>
                <a:tab pos="228600" algn="l"/>
              </a:tabLst>
            </a:pPr>
            <a:r>
              <a:rPr lang="en-US" sz="3300" dirty="0">
                <a:latin typeface="+mn-lt"/>
                <a:ea typeface="Times New Roman" panose="02020603050405020304" pitchFamily="18" charset="0"/>
              </a:rPr>
              <a:t>Are your people focused? How do you know?</a:t>
            </a:r>
          </a:p>
          <a:p>
            <a:pPr marL="742950" marR="114300" lvl="0" indent="-742950">
              <a:spcBef>
                <a:spcPts val="0"/>
              </a:spcBef>
              <a:spcAft>
                <a:spcPts val="0"/>
              </a:spcAft>
              <a:buFont typeface="+mj-lt"/>
              <a:buAutoNum type="arabicPeriod" startAt="5"/>
              <a:tabLst>
                <a:tab pos="228600" algn="l"/>
              </a:tabLst>
            </a:pPr>
            <a:r>
              <a:rPr lang="en-US" sz="3300" dirty="0">
                <a:latin typeface="+mn-lt"/>
                <a:ea typeface="Times New Roman" panose="02020603050405020304" pitchFamily="18" charset="0"/>
              </a:rPr>
              <a:t>Is each member of your team meeting your expectations? Yes or no. If no, what will be your efforts to improve each person’s performance?</a:t>
            </a:r>
          </a:p>
          <a:p>
            <a:pPr marL="742950" marR="114300" lvl="0" indent="-742950">
              <a:spcBef>
                <a:spcPts val="0"/>
              </a:spcBef>
              <a:spcAft>
                <a:spcPts val="0"/>
              </a:spcAft>
              <a:buFont typeface="+mj-lt"/>
              <a:buAutoNum type="arabicPeriod" startAt="5"/>
              <a:tabLst>
                <a:tab pos="228600" algn="l"/>
              </a:tabLst>
            </a:pPr>
            <a:r>
              <a:rPr lang="en-US" sz="3300" dirty="0">
                <a:latin typeface="+mn-lt"/>
                <a:ea typeface="Times New Roman" panose="02020603050405020304" pitchFamily="18" charset="0"/>
              </a:rPr>
              <a:t>Did you provide a blast of energy, electricity, and excitement today? Yes or no.</a:t>
            </a:r>
          </a:p>
          <a:p>
            <a:pPr marL="742950" marR="114300" lvl="0" indent="-742950">
              <a:spcBef>
                <a:spcPts val="0"/>
              </a:spcBef>
              <a:spcAft>
                <a:spcPts val="0"/>
              </a:spcAft>
              <a:buFont typeface="+mj-lt"/>
              <a:buAutoNum type="arabicPeriod" startAt="5"/>
              <a:tabLst>
                <a:tab pos="228600" algn="l"/>
              </a:tabLst>
            </a:pPr>
            <a:r>
              <a:rPr lang="en-US" sz="3300" dirty="0">
                <a:latin typeface="+mn-lt"/>
                <a:ea typeface="Times New Roman" panose="02020603050405020304" pitchFamily="18" charset="0"/>
              </a:rPr>
              <a:t>Driving home tonight – what is the thing you’re going to do to make your team better tomorrow?</a:t>
            </a:r>
          </a:p>
          <a:p>
            <a:pPr marL="742950" marR="114300" lvl="0" indent="-742950">
              <a:spcBef>
                <a:spcPts val="0"/>
              </a:spcBef>
              <a:spcAft>
                <a:spcPts val="0"/>
              </a:spcAft>
              <a:buFont typeface="+mj-lt"/>
              <a:buAutoNum type="arabicPeriod" startAt="5"/>
              <a:tabLst>
                <a:tab pos="228600" algn="l"/>
              </a:tabLst>
            </a:pPr>
            <a:endParaRPr lang="en-US" sz="3300" dirty="0">
              <a:latin typeface="+mn-lt"/>
              <a:ea typeface="Times New Roman" panose="02020603050405020304" pitchFamily="18" charset="0"/>
            </a:endParaRPr>
          </a:p>
        </p:txBody>
      </p:sp>
    </p:spTree>
    <p:extLst>
      <p:ext uri="{BB962C8B-B14F-4D97-AF65-F5344CB8AC3E}">
        <p14:creationId xmlns:p14="http://schemas.microsoft.com/office/powerpoint/2010/main" val="89929445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p:cNvSpPr txBox="1">
            <a:spLocks noChangeArrowheads="1"/>
          </p:cNvSpPr>
          <p:nvPr/>
        </p:nvSpPr>
        <p:spPr bwMode="auto">
          <a:xfrm>
            <a:off x="2890838" y="2867025"/>
            <a:ext cx="1870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Instructor</a:t>
            </a:r>
          </a:p>
          <a:p>
            <a:pPr algn="ctr"/>
            <a:r>
              <a:rPr lang="en-US" altLang="en-US" dirty="0">
                <a:solidFill>
                  <a:srgbClr val="000000"/>
                </a:solidFill>
                <a:latin typeface="Impact" panose="020B0806030902050204" pitchFamily="34" charset="0"/>
              </a:rPr>
              <a:t>Experience</a:t>
            </a:r>
          </a:p>
        </p:txBody>
      </p:sp>
      <p:sp>
        <p:nvSpPr>
          <p:cNvPr id="138243" name="Text Box 3"/>
          <p:cNvSpPr txBox="1">
            <a:spLocks noChangeArrowheads="1"/>
          </p:cNvSpPr>
          <p:nvPr/>
        </p:nvSpPr>
        <p:spPr bwMode="auto">
          <a:xfrm>
            <a:off x="4800600" y="2867025"/>
            <a:ext cx="1870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Classroom</a:t>
            </a:r>
          </a:p>
          <a:p>
            <a:pPr algn="ctr"/>
            <a:r>
              <a:rPr lang="en-US" altLang="en-US" dirty="0">
                <a:solidFill>
                  <a:srgbClr val="000000"/>
                </a:solidFill>
                <a:latin typeface="Impact" panose="020B0806030902050204" pitchFamily="34" charset="0"/>
              </a:rPr>
              <a:t>Experience</a:t>
            </a:r>
          </a:p>
        </p:txBody>
      </p:sp>
      <p:sp>
        <p:nvSpPr>
          <p:cNvPr id="138244" name="Text Box 4"/>
          <p:cNvSpPr txBox="1">
            <a:spLocks noChangeArrowheads="1"/>
          </p:cNvSpPr>
          <p:nvPr/>
        </p:nvSpPr>
        <p:spPr bwMode="auto">
          <a:xfrm>
            <a:off x="944654" y="2867025"/>
            <a:ext cx="17540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Registration</a:t>
            </a:r>
          </a:p>
          <a:p>
            <a:pPr algn="ctr"/>
            <a:r>
              <a:rPr lang="en-US" altLang="en-US" dirty="0">
                <a:solidFill>
                  <a:srgbClr val="000000"/>
                </a:solidFill>
                <a:latin typeface="Impact" panose="020B0806030902050204" pitchFamily="34" charset="0"/>
              </a:rPr>
              <a:t>Experience</a:t>
            </a:r>
          </a:p>
        </p:txBody>
      </p:sp>
      <p:sp>
        <p:nvSpPr>
          <p:cNvPr id="138245" name="Text Box 5"/>
          <p:cNvSpPr txBox="1">
            <a:spLocks noChangeArrowheads="1"/>
          </p:cNvSpPr>
          <p:nvPr/>
        </p:nvSpPr>
        <p:spPr bwMode="auto">
          <a:xfrm>
            <a:off x="1397000" y="3986213"/>
            <a:ext cx="15859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Restroom</a:t>
            </a:r>
          </a:p>
          <a:p>
            <a:pPr algn="ctr"/>
            <a:r>
              <a:rPr lang="en-US" altLang="en-US" dirty="0">
                <a:solidFill>
                  <a:srgbClr val="000000"/>
                </a:solidFill>
                <a:latin typeface="Impact" panose="020B0806030902050204" pitchFamily="34" charset="0"/>
              </a:rPr>
              <a:t>Experience</a:t>
            </a:r>
          </a:p>
        </p:txBody>
      </p:sp>
      <p:sp>
        <p:nvSpPr>
          <p:cNvPr id="138246" name="Text Box 7"/>
          <p:cNvSpPr txBox="1">
            <a:spLocks noChangeArrowheads="1"/>
          </p:cNvSpPr>
          <p:nvPr/>
        </p:nvSpPr>
        <p:spPr bwMode="auto">
          <a:xfrm>
            <a:off x="4002993" y="3986213"/>
            <a:ext cx="15856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Library</a:t>
            </a:r>
          </a:p>
          <a:p>
            <a:pPr algn="ctr"/>
            <a:r>
              <a:rPr lang="en-US" altLang="en-US" dirty="0">
                <a:solidFill>
                  <a:srgbClr val="000000"/>
                </a:solidFill>
                <a:latin typeface="Impact" panose="020B0806030902050204" pitchFamily="34" charset="0"/>
              </a:rPr>
              <a:t>Experience</a:t>
            </a:r>
          </a:p>
        </p:txBody>
      </p:sp>
      <p:sp>
        <p:nvSpPr>
          <p:cNvPr id="138247" name="Text Box 8"/>
          <p:cNvSpPr txBox="1">
            <a:spLocks noChangeArrowheads="1"/>
          </p:cNvSpPr>
          <p:nvPr/>
        </p:nvSpPr>
        <p:spPr bwMode="auto">
          <a:xfrm>
            <a:off x="6847289" y="2867025"/>
            <a:ext cx="16898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Cyberspace</a:t>
            </a:r>
          </a:p>
          <a:p>
            <a:pPr algn="ctr"/>
            <a:r>
              <a:rPr lang="en-US" altLang="en-US" dirty="0">
                <a:solidFill>
                  <a:srgbClr val="000000"/>
                </a:solidFill>
                <a:latin typeface="Impact" panose="020B0806030902050204" pitchFamily="34" charset="0"/>
              </a:rPr>
              <a:t>Experience</a:t>
            </a:r>
          </a:p>
        </p:txBody>
      </p:sp>
      <p:sp>
        <p:nvSpPr>
          <p:cNvPr id="138248" name="Line 9"/>
          <p:cNvSpPr>
            <a:spLocks noChangeShapeType="1"/>
          </p:cNvSpPr>
          <p:nvPr/>
        </p:nvSpPr>
        <p:spPr bwMode="auto">
          <a:xfrm>
            <a:off x="885825" y="3871913"/>
            <a:ext cx="7600950"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dirty="0">
              <a:latin typeface="Impact" panose="020B0806030902050204" pitchFamily="34" charset="0"/>
            </a:endParaRPr>
          </a:p>
        </p:txBody>
      </p:sp>
      <p:sp>
        <p:nvSpPr>
          <p:cNvPr id="783370" name="Text Box 10"/>
          <p:cNvSpPr txBox="1">
            <a:spLocks noChangeArrowheads="1"/>
          </p:cNvSpPr>
          <p:nvPr/>
        </p:nvSpPr>
        <p:spPr bwMode="auto">
          <a:xfrm>
            <a:off x="0" y="264363"/>
            <a:ext cx="9144000" cy="752475"/>
          </a:xfrm>
          <a:prstGeom prst="rect">
            <a:avLst/>
          </a:prstGeom>
          <a:noFill/>
          <a:ln w="9525">
            <a:noFill/>
            <a:miter lim="800000"/>
            <a:headEnd/>
            <a:tailEnd/>
          </a:ln>
          <a:effectLst/>
        </p:spPr>
        <p:txBody>
          <a:bodyPr/>
          <a:lstStyle/>
          <a:p>
            <a:pPr marL="342900" indent="-342900" algn="ctr">
              <a:lnSpc>
                <a:spcPct val="90000"/>
              </a:lnSpc>
              <a:buClr>
                <a:srgbClr val="BBE0E3"/>
              </a:buClr>
              <a:buSzPct val="125000"/>
              <a:defRPr/>
            </a:pPr>
            <a:r>
              <a:rPr lang="en-US" altLang="en-US" sz="6600" dirty="0">
                <a:solidFill>
                  <a:srgbClr val="000000"/>
                </a:solidFill>
                <a:effectLst>
                  <a:outerShdw blurRad="38100" dist="38100" dir="2700000" algn="tl">
                    <a:srgbClr val="C0C0C0"/>
                  </a:outerShdw>
                </a:effectLst>
                <a:latin typeface="Impact" pitchFamily="34" charset="0"/>
                <a:cs typeface="Arial" charset="0"/>
              </a:rPr>
              <a:t>Student Experience</a:t>
            </a:r>
          </a:p>
        </p:txBody>
      </p:sp>
      <p:sp>
        <p:nvSpPr>
          <p:cNvPr id="138250" name="Text Box 11"/>
          <p:cNvSpPr txBox="1">
            <a:spLocks noChangeArrowheads="1"/>
          </p:cNvSpPr>
          <p:nvPr/>
        </p:nvSpPr>
        <p:spPr bwMode="auto">
          <a:xfrm>
            <a:off x="1356247" y="1936750"/>
            <a:ext cx="20785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Transportation</a:t>
            </a:r>
          </a:p>
          <a:p>
            <a:pPr algn="ctr"/>
            <a:r>
              <a:rPr lang="en-US" altLang="en-US" dirty="0">
                <a:solidFill>
                  <a:srgbClr val="000000"/>
                </a:solidFill>
                <a:latin typeface="Impact" panose="020B0806030902050204" pitchFamily="34" charset="0"/>
              </a:rPr>
              <a:t>Experience</a:t>
            </a:r>
          </a:p>
        </p:txBody>
      </p:sp>
      <p:sp>
        <p:nvSpPr>
          <p:cNvPr id="138251" name="Text Box 13"/>
          <p:cNvSpPr txBox="1">
            <a:spLocks noChangeArrowheads="1"/>
          </p:cNvSpPr>
          <p:nvPr/>
        </p:nvSpPr>
        <p:spPr bwMode="auto">
          <a:xfrm>
            <a:off x="3898218" y="1936750"/>
            <a:ext cx="15856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Parking</a:t>
            </a:r>
          </a:p>
          <a:p>
            <a:pPr algn="ctr"/>
            <a:r>
              <a:rPr lang="en-US" altLang="en-US" dirty="0">
                <a:solidFill>
                  <a:srgbClr val="000000"/>
                </a:solidFill>
                <a:latin typeface="Impact" panose="020B0806030902050204" pitchFamily="34" charset="0"/>
              </a:rPr>
              <a:t>Experience</a:t>
            </a:r>
          </a:p>
        </p:txBody>
      </p:sp>
      <p:sp>
        <p:nvSpPr>
          <p:cNvPr id="138252" name="Text Box 16"/>
          <p:cNvSpPr txBox="1">
            <a:spLocks noChangeArrowheads="1"/>
          </p:cNvSpPr>
          <p:nvPr/>
        </p:nvSpPr>
        <p:spPr bwMode="auto">
          <a:xfrm>
            <a:off x="6230216" y="3986213"/>
            <a:ext cx="15937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Graduation</a:t>
            </a:r>
          </a:p>
          <a:p>
            <a:pPr algn="ctr"/>
            <a:r>
              <a:rPr lang="en-US" altLang="en-US" dirty="0">
                <a:solidFill>
                  <a:srgbClr val="000000"/>
                </a:solidFill>
                <a:latin typeface="Impact" panose="020B0806030902050204" pitchFamily="34" charset="0"/>
              </a:rPr>
              <a:t>Experience</a:t>
            </a:r>
          </a:p>
        </p:txBody>
      </p:sp>
      <p:sp>
        <p:nvSpPr>
          <p:cNvPr id="138253" name="Text Box 17"/>
          <p:cNvSpPr txBox="1">
            <a:spLocks noChangeArrowheads="1"/>
          </p:cNvSpPr>
          <p:nvPr/>
        </p:nvSpPr>
        <p:spPr bwMode="auto">
          <a:xfrm>
            <a:off x="6275686" y="1936750"/>
            <a:ext cx="17964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Food Service</a:t>
            </a:r>
          </a:p>
          <a:p>
            <a:pPr algn="ctr"/>
            <a:r>
              <a:rPr lang="en-US" altLang="en-US" dirty="0">
                <a:solidFill>
                  <a:srgbClr val="000000"/>
                </a:solidFill>
                <a:latin typeface="Impact" panose="020B0806030902050204" pitchFamily="34" charset="0"/>
              </a:rPr>
              <a:t>Experience</a:t>
            </a:r>
          </a:p>
        </p:txBody>
      </p:sp>
      <p:sp>
        <p:nvSpPr>
          <p:cNvPr id="138254" name="Text Box 12"/>
          <p:cNvSpPr txBox="1">
            <a:spLocks noChangeArrowheads="1"/>
          </p:cNvSpPr>
          <p:nvPr/>
        </p:nvSpPr>
        <p:spPr bwMode="auto">
          <a:xfrm>
            <a:off x="1490663" y="4960938"/>
            <a:ext cx="2911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eaLnBrk="1" hangingPunct="1"/>
            <a:r>
              <a:rPr lang="en-US" altLang="en-US" dirty="0">
                <a:solidFill>
                  <a:srgbClr val="000000"/>
                </a:solidFill>
                <a:latin typeface="Impact" panose="020B0806030902050204" pitchFamily="34" charset="0"/>
              </a:rPr>
              <a:t>Financial Aid/Cashier</a:t>
            </a:r>
          </a:p>
          <a:p>
            <a:pPr algn="ctr" eaLnBrk="1" hangingPunct="1"/>
            <a:r>
              <a:rPr lang="en-US" altLang="en-US" dirty="0">
                <a:solidFill>
                  <a:srgbClr val="000000"/>
                </a:solidFill>
                <a:latin typeface="Impact" panose="020B0806030902050204" pitchFamily="34" charset="0"/>
              </a:rPr>
              <a:t>Experience</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19400"/>
            <a:ext cx="9144000" cy="857250"/>
          </a:xfrm>
        </p:spPr>
        <p:txBody>
          <a:bodyPr>
            <a:noAutofit/>
          </a:bodyPr>
          <a:lstStyle/>
          <a:p>
            <a:pPr algn="ctr">
              <a:defRPr/>
            </a:pPr>
            <a:r>
              <a:rPr lang="en-US" sz="6000" dirty="0">
                <a:solidFill>
                  <a:schemeClr val="tx1"/>
                </a:solidFill>
                <a:effectLst>
                  <a:outerShdw blurRad="38100" dist="38100" dir="2700000" algn="tl">
                    <a:srgbClr val="000000">
                      <a:alpha val="43137"/>
                    </a:srgbClr>
                  </a:outerShdw>
                </a:effectLst>
              </a:rPr>
              <a:t>It’s hard to be 100% better </a:t>
            </a:r>
            <a:br>
              <a:rPr lang="en-US" sz="6000" dirty="0">
                <a:solidFill>
                  <a:schemeClr val="tx1"/>
                </a:solidFill>
                <a:effectLst>
                  <a:outerShdw blurRad="38100" dist="38100" dir="2700000" algn="tl">
                    <a:srgbClr val="000000">
                      <a:alpha val="43137"/>
                    </a:srgbClr>
                  </a:outerShdw>
                </a:effectLst>
              </a:rPr>
            </a:br>
            <a:r>
              <a:rPr lang="en-US" sz="6000" dirty="0">
                <a:solidFill>
                  <a:schemeClr val="tx1"/>
                </a:solidFill>
                <a:effectLst>
                  <a:outerShdw blurRad="38100" dist="38100" dir="2700000" algn="tl">
                    <a:srgbClr val="000000">
                      <a:alpha val="43137"/>
                    </a:srgbClr>
                  </a:outerShdw>
                </a:effectLst>
              </a:rPr>
              <a:t>than your competition, </a:t>
            </a:r>
            <a:br>
              <a:rPr lang="en-US" sz="6000" dirty="0">
                <a:solidFill>
                  <a:schemeClr val="tx1"/>
                </a:solidFill>
                <a:effectLst>
                  <a:outerShdw blurRad="38100" dist="38100" dir="2700000" algn="tl">
                    <a:srgbClr val="000000">
                      <a:alpha val="43137"/>
                    </a:srgbClr>
                  </a:outerShdw>
                </a:effectLst>
              </a:rPr>
            </a:br>
            <a:r>
              <a:rPr lang="en-US" sz="6000" dirty="0">
                <a:solidFill>
                  <a:schemeClr val="tx1"/>
                </a:solidFill>
                <a:effectLst>
                  <a:outerShdw blurRad="38100" dist="38100" dir="2700000" algn="tl">
                    <a:srgbClr val="000000">
                      <a:alpha val="43137"/>
                    </a:srgbClr>
                  </a:outerShdw>
                </a:effectLst>
              </a:rPr>
              <a:t>but </a:t>
            </a:r>
            <a:r>
              <a:rPr lang="en-US" sz="6000" dirty="0">
                <a:solidFill>
                  <a:srgbClr val="FF0000"/>
                </a:solidFill>
                <a:effectLst>
                  <a:outerShdw blurRad="38100" dist="38100" dir="2700000" algn="tl">
                    <a:srgbClr val="000000">
                      <a:alpha val="43137"/>
                    </a:srgbClr>
                  </a:outerShdw>
                </a:effectLst>
              </a:rPr>
              <a:t>you can be 1% better </a:t>
            </a:r>
            <a:br>
              <a:rPr lang="en-US" sz="6000" dirty="0">
                <a:solidFill>
                  <a:srgbClr val="FF0000"/>
                </a:solidFill>
                <a:effectLst>
                  <a:outerShdw blurRad="38100" dist="38100" dir="2700000" algn="tl">
                    <a:srgbClr val="000000">
                      <a:alpha val="43137"/>
                    </a:srgbClr>
                  </a:outerShdw>
                </a:effectLst>
              </a:rPr>
            </a:br>
            <a:r>
              <a:rPr lang="en-US" sz="6000" dirty="0">
                <a:solidFill>
                  <a:srgbClr val="FF0000"/>
                </a:solidFill>
                <a:effectLst>
                  <a:outerShdw blurRad="38100" dist="38100" dir="2700000" algn="tl">
                    <a:srgbClr val="000000">
                      <a:alpha val="43137"/>
                    </a:srgbClr>
                  </a:outerShdw>
                </a:effectLst>
              </a:rPr>
              <a:t>in 100 ways. </a:t>
            </a:r>
            <a:br>
              <a:rPr lang="en-US" dirty="0">
                <a:solidFill>
                  <a:srgbClr val="6600FF"/>
                </a:solidFill>
              </a:rPr>
            </a:br>
            <a:r>
              <a:rPr lang="en-US" dirty="0">
                <a:solidFill>
                  <a:schemeClr val="tx1"/>
                </a:solidFill>
                <a:effectLst>
                  <a:outerShdw blurRad="38100" dist="38100" dir="2700000" algn="tl">
                    <a:srgbClr val="000000">
                      <a:alpha val="43137"/>
                    </a:srgbClr>
                  </a:outerShdw>
                </a:effectLst>
              </a:rPr>
              <a:t>Rich </a:t>
            </a:r>
            <a:r>
              <a:rPr lang="en-US" dirty="0" err="1">
                <a:solidFill>
                  <a:schemeClr val="tx1"/>
                </a:solidFill>
                <a:effectLst>
                  <a:outerShdw blurRad="38100" dist="38100" dir="2700000" algn="tl">
                    <a:srgbClr val="000000">
                      <a:alpha val="43137"/>
                    </a:srgbClr>
                  </a:outerShdw>
                </a:effectLst>
              </a:rPr>
              <a:t>Melman</a:t>
            </a:r>
            <a:br>
              <a:rPr lang="en-US" dirty="0"/>
            </a:br>
            <a:endParaRPr lang="en-US" dirty="0"/>
          </a:p>
        </p:txBody>
      </p:sp>
    </p:spTree>
    <p:extLst>
      <p:ext uri="{BB962C8B-B14F-4D97-AF65-F5344CB8AC3E}">
        <p14:creationId xmlns:p14="http://schemas.microsoft.com/office/powerpoint/2010/main" val="331971923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05200"/>
            <a:ext cx="9144000" cy="857250"/>
          </a:xfrm>
        </p:spPr>
        <p:txBody>
          <a:bodyPr>
            <a:noAutofit/>
          </a:bodyPr>
          <a:lstStyle/>
          <a:p>
            <a:pPr algn="ctr">
              <a:defRPr/>
            </a:pPr>
            <a:r>
              <a:rPr lang="en-US" sz="6000" dirty="0">
                <a:solidFill>
                  <a:schemeClr val="tx1"/>
                </a:solidFill>
                <a:effectLst>
                  <a:outerShdw blurRad="38100" dist="38100" dir="2700000" algn="tl">
                    <a:srgbClr val="000000">
                      <a:alpha val="43137"/>
                    </a:srgbClr>
                  </a:outerShdw>
                </a:effectLst>
              </a:rPr>
              <a:t>It’s not the one big WOW</a:t>
            </a:r>
            <a:br>
              <a:rPr lang="en-US" sz="6000" dirty="0">
                <a:solidFill>
                  <a:schemeClr val="tx1"/>
                </a:solidFill>
                <a:effectLst>
                  <a:outerShdw blurRad="38100" dist="38100" dir="2700000" algn="tl">
                    <a:srgbClr val="000000">
                      <a:alpha val="43137"/>
                    </a:srgbClr>
                  </a:outerShdw>
                </a:effectLst>
              </a:rPr>
            </a:br>
            <a:r>
              <a:rPr lang="en-US" sz="6000" dirty="0">
                <a:solidFill>
                  <a:schemeClr val="tx1"/>
                </a:solidFill>
                <a:effectLst>
                  <a:outerShdw blurRad="38100" dist="38100" dir="2700000" algn="tl">
                    <a:srgbClr val="000000">
                      <a:alpha val="43137"/>
                    </a:srgbClr>
                  </a:outerShdw>
                </a:effectLst>
              </a:rPr>
              <a:t>to one customer</a:t>
            </a:r>
            <a:br>
              <a:rPr lang="en-US" sz="6000" dirty="0">
                <a:solidFill>
                  <a:schemeClr val="tx1"/>
                </a:solidFill>
                <a:effectLst>
                  <a:outerShdw blurRad="38100" dist="38100" dir="2700000" algn="tl">
                    <a:srgbClr val="000000">
                      <a:alpha val="43137"/>
                    </a:srgbClr>
                  </a:outerShdw>
                </a:effectLst>
              </a:rPr>
            </a:br>
            <a:r>
              <a:rPr lang="en-US" sz="6000" dirty="0">
                <a:solidFill>
                  <a:schemeClr val="tx1"/>
                </a:solidFill>
                <a:effectLst>
                  <a:outerShdw blurRad="38100" dist="38100" dir="2700000" algn="tl">
                    <a:srgbClr val="000000">
                      <a:alpha val="43137"/>
                    </a:srgbClr>
                  </a:outerShdw>
                </a:effectLst>
              </a:rPr>
              <a:t>that wins the day.</a:t>
            </a:r>
            <a:br>
              <a:rPr lang="en-US" sz="6000" dirty="0">
                <a:solidFill>
                  <a:schemeClr val="tx1"/>
                </a:solidFill>
                <a:effectLst>
                  <a:outerShdw blurRad="38100" dist="38100" dir="2700000" algn="tl">
                    <a:srgbClr val="000000">
                      <a:alpha val="43137"/>
                    </a:srgbClr>
                  </a:outerShdw>
                </a:effectLst>
              </a:rPr>
            </a:br>
            <a:r>
              <a:rPr lang="en-US" sz="6000" dirty="0">
                <a:solidFill>
                  <a:srgbClr val="FF0000"/>
                </a:solidFill>
                <a:effectLst>
                  <a:outerShdw blurRad="38100" dist="38100" dir="2700000" algn="tl">
                    <a:srgbClr val="000000">
                      <a:alpha val="43137"/>
                    </a:srgbClr>
                  </a:outerShdw>
                </a:effectLst>
              </a:rPr>
              <a:t>It is the one little WOW </a:t>
            </a:r>
            <a:br>
              <a:rPr lang="en-US" sz="6000" dirty="0">
                <a:solidFill>
                  <a:srgbClr val="FF0000"/>
                </a:solidFill>
                <a:effectLst>
                  <a:outerShdw blurRad="38100" dist="38100" dir="2700000" algn="tl">
                    <a:srgbClr val="000000">
                      <a:alpha val="43137"/>
                    </a:srgbClr>
                  </a:outerShdw>
                </a:effectLst>
              </a:rPr>
            </a:br>
            <a:r>
              <a:rPr lang="en-US" sz="6000" dirty="0">
                <a:solidFill>
                  <a:srgbClr val="FF0000"/>
                </a:solidFill>
                <a:effectLst>
                  <a:outerShdw blurRad="38100" dist="38100" dir="2700000" algn="tl">
                    <a:srgbClr val="000000">
                      <a:alpha val="43137"/>
                    </a:srgbClr>
                  </a:outerShdw>
                </a:effectLst>
              </a:rPr>
              <a:t>delivered consistently</a:t>
            </a:r>
            <a:br>
              <a:rPr lang="en-US" sz="6000" dirty="0">
                <a:solidFill>
                  <a:srgbClr val="FF0000"/>
                </a:solidFill>
                <a:effectLst>
                  <a:outerShdw blurRad="38100" dist="38100" dir="2700000" algn="tl">
                    <a:srgbClr val="000000">
                      <a:alpha val="43137"/>
                    </a:srgbClr>
                  </a:outerShdw>
                </a:effectLst>
              </a:rPr>
            </a:br>
            <a:r>
              <a:rPr lang="en-US" sz="6000" dirty="0">
                <a:solidFill>
                  <a:srgbClr val="FF0000"/>
                </a:solidFill>
                <a:effectLst>
                  <a:outerShdw blurRad="38100" dist="38100" dir="2700000" algn="tl">
                    <a:srgbClr val="000000">
                      <a:alpha val="43137"/>
                    </a:srgbClr>
                  </a:outerShdw>
                </a:effectLst>
              </a:rPr>
              <a:t>to every customer.</a:t>
            </a:r>
            <a:br>
              <a:rPr lang="en-US" sz="6000" dirty="0">
                <a:solidFill>
                  <a:srgbClr val="FF0000"/>
                </a:solidFill>
              </a:rPr>
            </a:br>
            <a:br>
              <a:rPr lang="en-US" sz="6000" dirty="0">
                <a:solidFill>
                  <a:srgbClr val="FF0000"/>
                </a:solidFill>
              </a:rPr>
            </a:br>
            <a:endParaRPr lang="en-US" sz="6000" dirty="0">
              <a:solidFill>
                <a:srgbClr val="FF0000"/>
              </a:solidFill>
            </a:endParaRPr>
          </a:p>
        </p:txBody>
      </p:sp>
    </p:spTree>
    <p:extLst>
      <p:ext uri="{BB962C8B-B14F-4D97-AF65-F5344CB8AC3E}">
        <p14:creationId xmlns:p14="http://schemas.microsoft.com/office/powerpoint/2010/main" val="212792151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p:cNvSpPr txBox="1">
            <a:spLocks noChangeArrowheads="1"/>
          </p:cNvSpPr>
          <p:nvPr/>
        </p:nvSpPr>
        <p:spPr bwMode="auto">
          <a:xfrm>
            <a:off x="2890838" y="2867025"/>
            <a:ext cx="1870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Instructor</a:t>
            </a:r>
          </a:p>
          <a:p>
            <a:pPr algn="ctr"/>
            <a:r>
              <a:rPr lang="en-US" altLang="en-US" dirty="0">
                <a:solidFill>
                  <a:srgbClr val="000000"/>
                </a:solidFill>
                <a:latin typeface="Impact" panose="020B0806030902050204" pitchFamily="34" charset="0"/>
              </a:rPr>
              <a:t>Experience</a:t>
            </a:r>
          </a:p>
        </p:txBody>
      </p:sp>
      <p:sp>
        <p:nvSpPr>
          <p:cNvPr id="138243" name="Text Box 3"/>
          <p:cNvSpPr txBox="1">
            <a:spLocks noChangeArrowheads="1"/>
          </p:cNvSpPr>
          <p:nvPr/>
        </p:nvSpPr>
        <p:spPr bwMode="auto">
          <a:xfrm>
            <a:off x="4800600" y="2867025"/>
            <a:ext cx="18700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Classroom</a:t>
            </a:r>
          </a:p>
          <a:p>
            <a:pPr algn="ctr"/>
            <a:r>
              <a:rPr lang="en-US" altLang="en-US" dirty="0">
                <a:solidFill>
                  <a:srgbClr val="000000"/>
                </a:solidFill>
                <a:latin typeface="Impact" panose="020B0806030902050204" pitchFamily="34" charset="0"/>
              </a:rPr>
              <a:t>Experience</a:t>
            </a:r>
          </a:p>
        </p:txBody>
      </p:sp>
      <p:sp>
        <p:nvSpPr>
          <p:cNvPr id="138244" name="Text Box 4"/>
          <p:cNvSpPr txBox="1">
            <a:spLocks noChangeArrowheads="1"/>
          </p:cNvSpPr>
          <p:nvPr/>
        </p:nvSpPr>
        <p:spPr bwMode="auto">
          <a:xfrm>
            <a:off x="944654" y="2867025"/>
            <a:ext cx="17540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latin typeface="Impact" panose="020B0806030902050204" pitchFamily="34" charset="0"/>
              </a:rPr>
              <a:t>Registration</a:t>
            </a:r>
          </a:p>
          <a:p>
            <a:pPr algn="ctr"/>
            <a:r>
              <a:rPr lang="en-US" altLang="en-US" dirty="0">
                <a:latin typeface="Impact" panose="020B0806030902050204" pitchFamily="34" charset="0"/>
              </a:rPr>
              <a:t>Experience</a:t>
            </a:r>
          </a:p>
        </p:txBody>
      </p:sp>
      <p:sp>
        <p:nvSpPr>
          <p:cNvPr id="138245" name="Text Box 5"/>
          <p:cNvSpPr txBox="1">
            <a:spLocks noChangeArrowheads="1"/>
          </p:cNvSpPr>
          <p:nvPr/>
        </p:nvSpPr>
        <p:spPr bwMode="auto">
          <a:xfrm>
            <a:off x="1397000" y="3986213"/>
            <a:ext cx="15859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Restroom</a:t>
            </a:r>
          </a:p>
          <a:p>
            <a:pPr algn="ctr"/>
            <a:r>
              <a:rPr lang="en-US" altLang="en-US" dirty="0">
                <a:solidFill>
                  <a:srgbClr val="000000"/>
                </a:solidFill>
                <a:latin typeface="Impact" panose="020B0806030902050204" pitchFamily="34" charset="0"/>
              </a:rPr>
              <a:t>Experience</a:t>
            </a:r>
          </a:p>
        </p:txBody>
      </p:sp>
      <p:sp>
        <p:nvSpPr>
          <p:cNvPr id="138246" name="Text Box 7"/>
          <p:cNvSpPr txBox="1">
            <a:spLocks noChangeArrowheads="1"/>
          </p:cNvSpPr>
          <p:nvPr/>
        </p:nvSpPr>
        <p:spPr bwMode="auto">
          <a:xfrm>
            <a:off x="4002993" y="3986213"/>
            <a:ext cx="15856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latin typeface="Impact" panose="020B0806030902050204" pitchFamily="34" charset="0"/>
              </a:rPr>
              <a:t>Library</a:t>
            </a:r>
          </a:p>
          <a:p>
            <a:pPr algn="ctr"/>
            <a:r>
              <a:rPr lang="en-US" altLang="en-US" dirty="0">
                <a:latin typeface="Impact" panose="020B0806030902050204" pitchFamily="34" charset="0"/>
              </a:rPr>
              <a:t>Experience</a:t>
            </a:r>
          </a:p>
        </p:txBody>
      </p:sp>
      <p:sp>
        <p:nvSpPr>
          <p:cNvPr id="138247" name="Text Box 8"/>
          <p:cNvSpPr txBox="1">
            <a:spLocks noChangeArrowheads="1"/>
          </p:cNvSpPr>
          <p:nvPr/>
        </p:nvSpPr>
        <p:spPr bwMode="auto">
          <a:xfrm>
            <a:off x="6847289" y="2867025"/>
            <a:ext cx="16898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Cyberspace</a:t>
            </a:r>
          </a:p>
          <a:p>
            <a:pPr algn="ctr"/>
            <a:r>
              <a:rPr lang="en-US" altLang="en-US" dirty="0">
                <a:solidFill>
                  <a:srgbClr val="000000"/>
                </a:solidFill>
                <a:latin typeface="Impact" panose="020B0806030902050204" pitchFamily="34" charset="0"/>
              </a:rPr>
              <a:t>Experience</a:t>
            </a:r>
          </a:p>
        </p:txBody>
      </p:sp>
      <p:sp>
        <p:nvSpPr>
          <p:cNvPr id="138248" name="Line 9"/>
          <p:cNvSpPr>
            <a:spLocks noChangeShapeType="1"/>
          </p:cNvSpPr>
          <p:nvPr/>
        </p:nvSpPr>
        <p:spPr bwMode="auto">
          <a:xfrm>
            <a:off x="885825" y="3871913"/>
            <a:ext cx="7600950"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dirty="0">
              <a:latin typeface="Impact" panose="020B0806030902050204" pitchFamily="34" charset="0"/>
            </a:endParaRPr>
          </a:p>
        </p:txBody>
      </p:sp>
      <p:sp>
        <p:nvSpPr>
          <p:cNvPr id="783370" name="Text Box 10"/>
          <p:cNvSpPr txBox="1">
            <a:spLocks noChangeArrowheads="1"/>
          </p:cNvSpPr>
          <p:nvPr/>
        </p:nvSpPr>
        <p:spPr bwMode="auto">
          <a:xfrm>
            <a:off x="0" y="264363"/>
            <a:ext cx="9144000" cy="752475"/>
          </a:xfrm>
          <a:prstGeom prst="rect">
            <a:avLst/>
          </a:prstGeom>
          <a:noFill/>
          <a:ln w="9525">
            <a:noFill/>
            <a:miter lim="800000"/>
            <a:headEnd/>
            <a:tailEnd/>
          </a:ln>
          <a:effectLst/>
        </p:spPr>
        <p:txBody>
          <a:bodyPr/>
          <a:lstStyle/>
          <a:p>
            <a:pPr marL="342900" indent="-342900" algn="ctr">
              <a:lnSpc>
                <a:spcPct val="90000"/>
              </a:lnSpc>
              <a:buClr>
                <a:srgbClr val="BBE0E3"/>
              </a:buClr>
              <a:buSzPct val="125000"/>
              <a:defRPr/>
            </a:pPr>
            <a:r>
              <a:rPr lang="en-US" altLang="en-US" sz="6600" dirty="0">
                <a:solidFill>
                  <a:srgbClr val="000000"/>
                </a:solidFill>
                <a:effectLst>
                  <a:outerShdw blurRad="38100" dist="38100" dir="2700000" algn="tl">
                    <a:srgbClr val="C0C0C0"/>
                  </a:outerShdw>
                </a:effectLst>
                <a:latin typeface="Impact" pitchFamily="34" charset="0"/>
                <a:cs typeface="Arial" charset="0"/>
              </a:rPr>
              <a:t>Student Experience</a:t>
            </a:r>
          </a:p>
        </p:txBody>
      </p:sp>
      <p:sp>
        <p:nvSpPr>
          <p:cNvPr id="138250" name="Text Box 11"/>
          <p:cNvSpPr txBox="1">
            <a:spLocks noChangeArrowheads="1"/>
          </p:cNvSpPr>
          <p:nvPr/>
        </p:nvSpPr>
        <p:spPr bwMode="auto">
          <a:xfrm>
            <a:off x="1356247" y="1936750"/>
            <a:ext cx="20785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Transportation</a:t>
            </a:r>
          </a:p>
          <a:p>
            <a:pPr algn="ctr"/>
            <a:r>
              <a:rPr lang="en-US" altLang="en-US" dirty="0">
                <a:solidFill>
                  <a:srgbClr val="000000"/>
                </a:solidFill>
                <a:latin typeface="Impact" panose="020B0806030902050204" pitchFamily="34" charset="0"/>
              </a:rPr>
              <a:t>Experience</a:t>
            </a:r>
          </a:p>
        </p:txBody>
      </p:sp>
      <p:sp>
        <p:nvSpPr>
          <p:cNvPr id="138251" name="Text Box 13"/>
          <p:cNvSpPr txBox="1">
            <a:spLocks noChangeArrowheads="1"/>
          </p:cNvSpPr>
          <p:nvPr/>
        </p:nvSpPr>
        <p:spPr bwMode="auto">
          <a:xfrm>
            <a:off x="3898218" y="1936750"/>
            <a:ext cx="15856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Parking</a:t>
            </a:r>
          </a:p>
          <a:p>
            <a:pPr algn="ctr"/>
            <a:r>
              <a:rPr lang="en-US" altLang="en-US" dirty="0">
                <a:solidFill>
                  <a:srgbClr val="000000"/>
                </a:solidFill>
                <a:latin typeface="Impact" panose="020B0806030902050204" pitchFamily="34" charset="0"/>
              </a:rPr>
              <a:t>Experience</a:t>
            </a:r>
          </a:p>
        </p:txBody>
      </p:sp>
      <p:sp>
        <p:nvSpPr>
          <p:cNvPr id="138252" name="Text Box 16"/>
          <p:cNvSpPr txBox="1">
            <a:spLocks noChangeArrowheads="1"/>
          </p:cNvSpPr>
          <p:nvPr/>
        </p:nvSpPr>
        <p:spPr bwMode="auto">
          <a:xfrm>
            <a:off x="6230216" y="3986213"/>
            <a:ext cx="15937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Graduation</a:t>
            </a:r>
          </a:p>
          <a:p>
            <a:pPr algn="ctr"/>
            <a:r>
              <a:rPr lang="en-US" altLang="en-US" dirty="0">
                <a:solidFill>
                  <a:srgbClr val="000000"/>
                </a:solidFill>
                <a:latin typeface="Impact" panose="020B0806030902050204" pitchFamily="34" charset="0"/>
              </a:rPr>
              <a:t>Experience</a:t>
            </a:r>
          </a:p>
        </p:txBody>
      </p:sp>
      <p:sp>
        <p:nvSpPr>
          <p:cNvPr id="138253" name="Text Box 17"/>
          <p:cNvSpPr txBox="1">
            <a:spLocks noChangeArrowheads="1"/>
          </p:cNvSpPr>
          <p:nvPr/>
        </p:nvSpPr>
        <p:spPr bwMode="auto">
          <a:xfrm>
            <a:off x="6275686" y="1936750"/>
            <a:ext cx="17964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a:r>
              <a:rPr lang="en-US" altLang="en-US" dirty="0">
                <a:solidFill>
                  <a:srgbClr val="000000"/>
                </a:solidFill>
                <a:latin typeface="Impact" panose="020B0806030902050204" pitchFamily="34" charset="0"/>
              </a:rPr>
              <a:t>Food Service</a:t>
            </a:r>
          </a:p>
          <a:p>
            <a:pPr algn="ctr"/>
            <a:r>
              <a:rPr lang="en-US" altLang="en-US" dirty="0">
                <a:solidFill>
                  <a:srgbClr val="000000"/>
                </a:solidFill>
                <a:latin typeface="Impact" panose="020B0806030902050204" pitchFamily="34" charset="0"/>
              </a:rPr>
              <a:t>Experience</a:t>
            </a:r>
          </a:p>
        </p:txBody>
      </p:sp>
      <p:sp>
        <p:nvSpPr>
          <p:cNvPr id="138254" name="Text Box 12"/>
          <p:cNvSpPr txBox="1">
            <a:spLocks noChangeArrowheads="1"/>
          </p:cNvSpPr>
          <p:nvPr/>
        </p:nvSpPr>
        <p:spPr bwMode="auto">
          <a:xfrm>
            <a:off x="1490663" y="4960938"/>
            <a:ext cx="2911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algn="ctr" eaLnBrk="1" hangingPunct="1"/>
            <a:r>
              <a:rPr lang="en-US" altLang="en-US" dirty="0">
                <a:solidFill>
                  <a:srgbClr val="000000"/>
                </a:solidFill>
                <a:latin typeface="Impact" panose="020B0806030902050204" pitchFamily="34" charset="0"/>
              </a:rPr>
              <a:t>Financial Aid/Cashier</a:t>
            </a:r>
          </a:p>
          <a:p>
            <a:pPr algn="ctr" eaLnBrk="1" hangingPunct="1"/>
            <a:r>
              <a:rPr lang="en-US" altLang="en-US" dirty="0">
                <a:solidFill>
                  <a:srgbClr val="000000"/>
                </a:solidFill>
                <a:latin typeface="Impact" panose="020B0806030902050204" pitchFamily="34" charset="0"/>
              </a:rPr>
              <a:t>Experience</a:t>
            </a:r>
          </a:p>
        </p:txBody>
      </p:sp>
    </p:spTree>
    <p:extLst>
      <p:ext uri="{BB962C8B-B14F-4D97-AF65-F5344CB8AC3E}">
        <p14:creationId xmlns:p14="http://schemas.microsoft.com/office/powerpoint/2010/main" val="359083765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70" name="Text Box 10"/>
          <p:cNvSpPr txBox="1">
            <a:spLocks noChangeArrowheads="1"/>
          </p:cNvSpPr>
          <p:nvPr/>
        </p:nvSpPr>
        <p:spPr bwMode="auto">
          <a:xfrm>
            <a:off x="0" y="264363"/>
            <a:ext cx="9144000" cy="752475"/>
          </a:xfrm>
          <a:prstGeom prst="rect">
            <a:avLst/>
          </a:prstGeom>
          <a:noFill/>
          <a:ln w="9525">
            <a:noFill/>
            <a:miter lim="800000"/>
            <a:headEnd/>
            <a:tailEnd/>
          </a:ln>
          <a:effectLst/>
        </p:spPr>
        <p:txBody>
          <a:bodyPr/>
          <a:lstStyle/>
          <a:p>
            <a:pPr marL="342900" indent="-342900" algn="ctr">
              <a:lnSpc>
                <a:spcPct val="90000"/>
              </a:lnSpc>
              <a:buClr>
                <a:srgbClr val="BBE0E3"/>
              </a:buClr>
              <a:buSzPct val="125000"/>
              <a:defRPr/>
            </a:pPr>
            <a:r>
              <a:rPr lang="en-US" altLang="en-US" sz="6600" dirty="0">
                <a:solidFill>
                  <a:srgbClr val="FF0000"/>
                </a:solidFill>
                <a:effectLst>
                  <a:outerShdw blurRad="38100" dist="38100" dir="2700000" algn="tl">
                    <a:srgbClr val="C0C0C0"/>
                  </a:outerShdw>
                </a:effectLst>
                <a:latin typeface="Impact" pitchFamily="34" charset="0"/>
                <a:cs typeface="Arial" charset="0"/>
              </a:rPr>
              <a:t>Student Experience</a:t>
            </a:r>
          </a:p>
        </p:txBody>
      </p:sp>
      <p:sp>
        <p:nvSpPr>
          <p:cNvPr id="2" name="TextBox 1"/>
          <p:cNvSpPr txBox="1"/>
          <p:nvPr/>
        </p:nvSpPr>
        <p:spPr>
          <a:xfrm>
            <a:off x="2323628" y="1295400"/>
            <a:ext cx="4496745" cy="6186309"/>
          </a:xfrm>
          <a:prstGeom prst="rect">
            <a:avLst/>
          </a:prstGeom>
          <a:noFill/>
        </p:spPr>
        <p:txBody>
          <a:bodyPr wrap="none" rtlCol="0">
            <a:spAutoFit/>
          </a:bodyPr>
          <a:lstStyle/>
          <a:p>
            <a:pPr algn="ctr"/>
            <a:r>
              <a:rPr lang="en-US" sz="6600" dirty="0">
                <a:effectLst>
                  <a:outerShdw blurRad="38100" dist="38100" dir="2700000" algn="tl">
                    <a:srgbClr val="000000">
                      <a:alpha val="43137"/>
                    </a:srgbClr>
                  </a:outerShdw>
                </a:effectLst>
                <a:latin typeface="+mn-lt"/>
              </a:rPr>
              <a:t>Registration</a:t>
            </a:r>
          </a:p>
          <a:p>
            <a:pPr algn="ctr"/>
            <a:r>
              <a:rPr lang="en-US" sz="6600" dirty="0">
                <a:effectLst>
                  <a:outerShdw blurRad="38100" dist="38100" dir="2700000" algn="tl">
                    <a:srgbClr val="000000">
                      <a:alpha val="43137"/>
                    </a:srgbClr>
                  </a:outerShdw>
                </a:effectLst>
                <a:latin typeface="+mn-lt"/>
              </a:rPr>
              <a:t>Bookstore</a:t>
            </a:r>
          </a:p>
          <a:p>
            <a:pPr algn="ctr"/>
            <a:r>
              <a:rPr lang="en-US" sz="6600" dirty="0">
                <a:effectLst>
                  <a:outerShdw blurRad="38100" dist="38100" dir="2700000" algn="tl">
                    <a:srgbClr val="000000">
                      <a:alpha val="43137"/>
                    </a:srgbClr>
                  </a:outerShdw>
                </a:effectLst>
                <a:latin typeface="+mn-lt"/>
              </a:rPr>
              <a:t>Library</a:t>
            </a:r>
          </a:p>
          <a:p>
            <a:pPr algn="ctr"/>
            <a:r>
              <a:rPr lang="en-US" sz="6600" dirty="0">
                <a:effectLst>
                  <a:outerShdw blurRad="38100" dist="38100" dir="2700000" algn="tl">
                    <a:srgbClr val="000000">
                      <a:alpha val="43137"/>
                    </a:srgbClr>
                  </a:outerShdw>
                </a:effectLst>
                <a:latin typeface="+mn-lt"/>
              </a:rPr>
              <a:t>Orientation</a:t>
            </a:r>
          </a:p>
          <a:p>
            <a:pPr algn="ctr"/>
            <a:r>
              <a:rPr lang="en-US" sz="6600" dirty="0">
                <a:effectLst>
                  <a:outerShdw blurRad="38100" dist="38100" dir="2700000" algn="tl">
                    <a:srgbClr val="000000">
                      <a:alpha val="43137"/>
                    </a:srgbClr>
                  </a:outerShdw>
                </a:effectLst>
                <a:latin typeface="+mn-lt"/>
              </a:rPr>
              <a:t>Student Life</a:t>
            </a:r>
          </a:p>
          <a:p>
            <a:pPr algn="ctr"/>
            <a:endParaRPr lang="en-US" sz="6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77714752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2"/>
          <p:cNvSpPr txBox="1">
            <a:spLocks noChangeArrowheads="1"/>
          </p:cNvSpPr>
          <p:nvPr/>
        </p:nvSpPr>
        <p:spPr bwMode="auto">
          <a:xfrm>
            <a:off x="0" y="990600"/>
            <a:ext cx="9144000" cy="4386263"/>
          </a:xfrm>
          <a:prstGeom prst="rect">
            <a:avLst/>
          </a:prstGeom>
          <a:noFill/>
          <a:ln w="9525">
            <a:noFill/>
            <a:miter lim="800000"/>
            <a:headEnd/>
            <a:tailEnd/>
          </a:ln>
        </p:spPr>
        <p:txBody>
          <a:bodyPr>
            <a:spAutoFit/>
          </a:bodyPr>
          <a:lstStyle/>
          <a:p>
            <a:pPr algn="ctr" eaLnBrk="0" hangingPunct="0">
              <a:lnSpc>
                <a:spcPct val="90000"/>
              </a:lnSpc>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Principle Three</a:t>
            </a:r>
          </a:p>
          <a:p>
            <a:pPr algn="ctr" eaLnBrk="0" hangingPunct="0">
              <a:lnSpc>
                <a:spcPct val="90000"/>
              </a:lnSpc>
              <a:defRPr/>
            </a:pPr>
            <a:r>
              <a:rPr lang="en-US" altLang="en-US" sz="11500" dirty="0">
                <a:solidFill>
                  <a:srgbClr val="FF0000"/>
                </a:solidFill>
                <a:effectLst>
                  <a:outerShdw blurRad="38100" dist="38100" dir="2700000" algn="tl">
                    <a:srgbClr val="000000">
                      <a:alpha val="43137"/>
                    </a:srgbClr>
                  </a:outerShdw>
                </a:effectLst>
                <a:latin typeface="Impact" pitchFamily="34" charset="0"/>
                <a:cs typeface="+mn-cs"/>
              </a:rPr>
              <a:t>Be the Difference</a:t>
            </a:r>
            <a:endParaRPr lang="en-US" altLang="en-US" sz="9600" dirty="0">
              <a:solidFill>
                <a:srgbClr val="FF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8763000" cy="5755422"/>
          </a:xfrm>
          <a:prstGeom prst="rect">
            <a:avLst/>
          </a:prstGeom>
        </p:spPr>
        <p:txBody>
          <a:bodyPr wrap="square">
            <a:spAutoFit/>
          </a:bodyPr>
          <a:lstStyle/>
          <a:p>
            <a:pPr algn="ctr"/>
            <a:r>
              <a:rPr lang="en-US" sz="8000" dirty="0">
                <a:effectLst>
                  <a:outerShdw blurRad="38100" dist="38100" dir="2700000" algn="tl">
                    <a:srgbClr val="000000">
                      <a:alpha val="43137"/>
                    </a:srgbClr>
                  </a:outerShdw>
                </a:effectLst>
                <a:latin typeface="Impact" panose="020B0806030902050204" pitchFamily="34" charset="0"/>
              </a:rPr>
              <a:t>One person can                     </a:t>
            </a:r>
            <a:r>
              <a:rPr lang="en-US" sz="8000" dirty="0">
                <a:solidFill>
                  <a:srgbClr val="FF0000"/>
                </a:solidFill>
                <a:effectLst>
                  <a:outerShdw blurRad="38100" dist="38100" dir="2700000" algn="tl">
                    <a:srgbClr val="000000">
                      <a:alpha val="43137"/>
                    </a:srgbClr>
                  </a:outerShdw>
                </a:effectLst>
                <a:latin typeface="Impact" panose="020B0806030902050204" pitchFamily="34" charset="0"/>
              </a:rPr>
              <a:t>make a difference            </a:t>
            </a:r>
            <a:r>
              <a:rPr lang="en-US" sz="8000" dirty="0">
                <a:effectLst>
                  <a:outerShdw blurRad="38100" dist="38100" dir="2700000" algn="tl">
                    <a:srgbClr val="000000">
                      <a:alpha val="43137"/>
                    </a:srgbClr>
                  </a:outerShdw>
                </a:effectLst>
                <a:latin typeface="Impact" panose="020B0806030902050204" pitchFamily="34" charset="0"/>
              </a:rPr>
              <a:t>and every person  should try.</a:t>
            </a:r>
          </a:p>
          <a:p>
            <a:pPr algn="ctr"/>
            <a:r>
              <a:rPr lang="en-US" sz="4800" dirty="0">
                <a:effectLst>
                  <a:outerShdw blurRad="38100" dist="38100" dir="2700000" algn="tl">
                    <a:srgbClr val="000000">
                      <a:alpha val="43137"/>
                    </a:srgbClr>
                  </a:outerShdw>
                </a:effectLst>
                <a:latin typeface="Impact" panose="020B0806030902050204" pitchFamily="34" charset="0"/>
              </a:rPr>
              <a:t>John F. Kennedy</a:t>
            </a:r>
            <a:endParaRPr lang="en-US" sz="40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420435488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0" y="381000"/>
            <a:ext cx="9144000" cy="1016000"/>
          </a:xfrm>
          <a:prstGeom prst="rect">
            <a:avLst/>
          </a:prstGeom>
          <a:noFill/>
          <a:ln w="9525">
            <a:noFill/>
            <a:miter lim="800000"/>
            <a:headEnd/>
            <a:tailEnd/>
          </a:ln>
        </p:spPr>
        <p:txBody>
          <a:bodyPr>
            <a:spAutoFit/>
          </a:bodyPr>
          <a:lstStyle/>
          <a:p>
            <a:pPr algn="ctr" eaLnBrk="0" hangingPunct="0">
              <a:defRPr/>
            </a:pPr>
            <a:r>
              <a:rPr lang="en-US" altLang="en-US" sz="6000" dirty="0">
                <a:solidFill>
                  <a:srgbClr val="000000"/>
                </a:solidFill>
                <a:effectLst>
                  <a:outerShdw blurRad="38100" dist="38100" dir="2700000" algn="tl">
                    <a:srgbClr val="000000">
                      <a:alpha val="43137"/>
                    </a:srgbClr>
                  </a:outerShdw>
                </a:effectLst>
                <a:latin typeface="Impact" pitchFamily="34" charset="0"/>
                <a:cs typeface="+mn-cs"/>
              </a:rPr>
              <a:t>Be the Difference.</a:t>
            </a:r>
            <a:endParaRPr lang="en-US" sz="6000" dirty="0">
              <a:solidFill>
                <a:srgbClr val="000000"/>
              </a:solidFill>
              <a:effectLst>
                <a:outerShdw blurRad="38100" dist="38100" dir="2700000" algn="tl">
                  <a:srgbClr val="000000">
                    <a:alpha val="43137"/>
                  </a:srgbClr>
                </a:outerShdw>
              </a:effectLst>
              <a:latin typeface="Impact" pitchFamily="34" charset="0"/>
              <a:cs typeface="+mn-cs"/>
            </a:endParaRPr>
          </a:p>
        </p:txBody>
      </p:sp>
      <p:sp>
        <p:nvSpPr>
          <p:cNvPr id="6" name="Text Box 2"/>
          <p:cNvSpPr txBox="1">
            <a:spLocks noChangeArrowheads="1"/>
          </p:cNvSpPr>
          <p:nvPr/>
        </p:nvSpPr>
        <p:spPr bwMode="auto">
          <a:xfrm>
            <a:off x="381000" y="1524000"/>
            <a:ext cx="8763000" cy="4246563"/>
          </a:xfrm>
          <a:prstGeom prst="rect">
            <a:avLst/>
          </a:prstGeom>
          <a:noFill/>
          <a:ln w="9525">
            <a:noFill/>
            <a:miter lim="800000"/>
            <a:headEnd/>
            <a:tailEnd/>
          </a:ln>
          <a:effectLst/>
        </p:spPr>
        <p:txBody>
          <a:bodyPr>
            <a:spAutoFit/>
          </a:bodyPr>
          <a:lstStyle/>
          <a:p>
            <a:pPr marL="519113" indent="-519113" eaLnBrk="0" hangingPunct="0">
              <a:buFontTx/>
              <a:buChar char="•"/>
              <a:defRPr/>
            </a:pPr>
            <a:r>
              <a:rPr lang="en-US" altLang="en-US" sz="5400" dirty="0">
                <a:solidFill>
                  <a:srgbClr val="000000"/>
                </a:solidFill>
                <a:effectLst>
                  <a:outerShdw blurRad="38100" dist="38100" dir="2700000" algn="tl">
                    <a:srgbClr val="C0C0C0"/>
                  </a:outerShdw>
                </a:effectLst>
                <a:latin typeface="Impact" pitchFamily="34" charset="0"/>
                <a:cs typeface="+mn-cs"/>
              </a:rPr>
              <a:t>Do something of </a:t>
            </a:r>
            <a:r>
              <a:rPr lang="en-US" altLang="en-US" sz="5400" dirty="0">
                <a:solidFill>
                  <a:srgbClr val="FF0000"/>
                </a:solidFill>
                <a:effectLst>
                  <a:outerShdw blurRad="38100" dist="38100" dir="2700000" algn="tl">
                    <a:srgbClr val="C0C0C0"/>
                  </a:outerShdw>
                </a:effectLst>
                <a:latin typeface="Impact" pitchFamily="34" charset="0"/>
                <a:cs typeface="+mn-cs"/>
              </a:rPr>
              <a:t>value</a:t>
            </a:r>
            <a:r>
              <a:rPr lang="en-US" altLang="en-US" sz="5400" dirty="0">
                <a:solidFill>
                  <a:srgbClr val="000000"/>
                </a:solidFill>
                <a:effectLst>
                  <a:outerShdw blurRad="38100" dist="38100" dir="2700000" algn="tl">
                    <a:srgbClr val="C0C0C0"/>
                  </a:outerShdw>
                </a:effectLst>
                <a:latin typeface="Impact" pitchFamily="34" charset="0"/>
                <a:cs typeface="+mn-cs"/>
              </a:rPr>
              <a:t>.</a:t>
            </a:r>
          </a:p>
          <a:p>
            <a:pPr marL="519113" indent="-519113" eaLnBrk="0" hangingPunct="0">
              <a:buFontTx/>
              <a:buChar char="•"/>
              <a:defRPr/>
            </a:pPr>
            <a:r>
              <a:rPr lang="en-US" altLang="en-US" sz="5400" dirty="0">
                <a:solidFill>
                  <a:srgbClr val="000000"/>
                </a:solidFill>
                <a:effectLst>
                  <a:outerShdw blurRad="38100" dist="38100" dir="2700000" algn="tl">
                    <a:srgbClr val="C0C0C0"/>
                  </a:outerShdw>
                </a:effectLst>
                <a:latin typeface="Impact" pitchFamily="34" charset="0"/>
                <a:cs typeface="+mn-cs"/>
              </a:rPr>
              <a:t>Do something helpful.</a:t>
            </a:r>
          </a:p>
          <a:p>
            <a:pPr marL="519113" indent="-519113" eaLnBrk="0" hangingPunct="0">
              <a:buFontTx/>
              <a:buChar char="•"/>
              <a:defRPr/>
            </a:pPr>
            <a:r>
              <a:rPr lang="en-US" altLang="en-US" sz="5400" dirty="0">
                <a:solidFill>
                  <a:srgbClr val="000000"/>
                </a:solidFill>
                <a:effectLst>
                  <a:outerShdw blurRad="38100" dist="38100" dir="2700000" algn="tl">
                    <a:srgbClr val="C0C0C0"/>
                  </a:outerShdw>
                </a:effectLst>
                <a:latin typeface="Impact" pitchFamily="34" charset="0"/>
                <a:cs typeface="+mn-cs"/>
              </a:rPr>
              <a:t>Do something giving.</a:t>
            </a:r>
          </a:p>
          <a:p>
            <a:pPr marL="519113" indent="-519113" eaLnBrk="0" hangingPunct="0">
              <a:buFontTx/>
              <a:buChar char="•"/>
              <a:defRPr/>
            </a:pPr>
            <a:r>
              <a:rPr lang="en-US" altLang="en-US" sz="5400" dirty="0">
                <a:solidFill>
                  <a:srgbClr val="000000"/>
                </a:solidFill>
                <a:effectLst>
                  <a:outerShdw blurRad="38100" dist="38100" dir="2700000" algn="tl">
                    <a:srgbClr val="C0C0C0"/>
                  </a:outerShdw>
                </a:effectLst>
                <a:latin typeface="Impact" pitchFamily="34" charset="0"/>
                <a:cs typeface="+mn-cs"/>
              </a:rPr>
              <a:t>Do something </a:t>
            </a:r>
            <a:r>
              <a:rPr lang="en-US" altLang="en-US" sz="5400" dirty="0">
                <a:solidFill>
                  <a:srgbClr val="FF0000"/>
                </a:solidFill>
                <a:effectLst>
                  <a:outerShdw blurRad="38100" dist="38100" dir="2700000" algn="tl">
                    <a:srgbClr val="C0C0C0"/>
                  </a:outerShdw>
                </a:effectLst>
                <a:latin typeface="Impact" pitchFamily="34" charset="0"/>
                <a:cs typeface="+mn-cs"/>
              </a:rPr>
              <a:t>unexpected</a:t>
            </a:r>
            <a:r>
              <a:rPr lang="en-US" altLang="en-US" sz="5400" dirty="0">
                <a:solidFill>
                  <a:srgbClr val="000000"/>
                </a:solidFill>
                <a:effectLst>
                  <a:outerShdw blurRad="38100" dist="38100" dir="2700000" algn="tl">
                    <a:srgbClr val="C0C0C0"/>
                  </a:outerShdw>
                </a:effectLst>
                <a:latin typeface="Impact" pitchFamily="34" charset="0"/>
                <a:cs typeface="+mn-cs"/>
              </a:rPr>
              <a:t>.</a:t>
            </a:r>
          </a:p>
          <a:p>
            <a:pPr marL="519113" indent="-519113" eaLnBrk="0" hangingPunct="0">
              <a:buFontTx/>
              <a:buChar char="•"/>
              <a:defRPr/>
            </a:pPr>
            <a:r>
              <a:rPr lang="en-US" altLang="en-US" sz="5400" dirty="0">
                <a:solidFill>
                  <a:srgbClr val="000000"/>
                </a:solidFill>
                <a:effectLst>
                  <a:outerShdw blurRad="38100" dist="38100" dir="2700000" algn="tl">
                    <a:srgbClr val="C0C0C0"/>
                  </a:outerShdw>
                </a:effectLst>
                <a:latin typeface="Impact" pitchFamily="34" charset="0"/>
                <a:cs typeface="+mn-cs"/>
              </a:rPr>
              <a:t>Do something creative.</a:t>
            </a:r>
          </a:p>
        </p:txBody>
      </p:sp>
    </p:spTree>
    <p:custDataLst>
      <p:tags r:id="rId1"/>
    </p:custData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2"/>
          <p:cNvSpPr txBox="1">
            <a:spLocks noChangeArrowheads="1"/>
          </p:cNvSpPr>
          <p:nvPr/>
        </p:nvSpPr>
        <p:spPr bwMode="auto">
          <a:xfrm>
            <a:off x="0" y="990600"/>
            <a:ext cx="9144000" cy="4386263"/>
          </a:xfrm>
          <a:prstGeom prst="rect">
            <a:avLst/>
          </a:prstGeom>
          <a:noFill/>
          <a:ln w="9525">
            <a:noFill/>
            <a:miter lim="800000"/>
            <a:headEnd/>
            <a:tailEnd/>
          </a:ln>
        </p:spPr>
        <p:txBody>
          <a:bodyPr>
            <a:spAutoFit/>
          </a:bodyPr>
          <a:lstStyle/>
          <a:p>
            <a:pPr algn="ctr" eaLnBrk="0" hangingPunct="0">
              <a:lnSpc>
                <a:spcPct val="90000"/>
              </a:lnSpc>
              <a:defRPr/>
            </a:pPr>
            <a:r>
              <a:rPr lang="en-US" altLang="en-US" sz="8000" dirty="0">
                <a:solidFill>
                  <a:srgbClr val="000000"/>
                </a:solidFill>
                <a:effectLst>
                  <a:outerShdw blurRad="38100" dist="38100" dir="2700000" algn="tl">
                    <a:srgbClr val="000000">
                      <a:alpha val="43137"/>
                    </a:srgbClr>
                  </a:outerShdw>
                </a:effectLst>
                <a:latin typeface="Impact" pitchFamily="34" charset="0"/>
                <a:cs typeface="+mn-cs"/>
              </a:rPr>
              <a:t>Principle Three</a:t>
            </a:r>
          </a:p>
          <a:p>
            <a:pPr algn="ctr" eaLnBrk="0" hangingPunct="0">
              <a:lnSpc>
                <a:spcPct val="90000"/>
              </a:lnSpc>
              <a:defRPr/>
            </a:pPr>
            <a:r>
              <a:rPr lang="en-US" altLang="en-US" sz="11500" dirty="0">
                <a:solidFill>
                  <a:srgbClr val="FF0000"/>
                </a:solidFill>
                <a:effectLst>
                  <a:outerShdw blurRad="38100" dist="38100" dir="2700000" algn="tl">
                    <a:srgbClr val="000000">
                      <a:alpha val="43137"/>
                    </a:srgbClr>
                  </a:outerShdw>
                </a:effectLst>
                <a:latin typeface="Impact" pitchFamily="34" charset="0"/>
                <a:cs typeface="+mn-cs"/>
              </a:rPr>
              <a:t>Be the Difference</a:t>
            </a:r>
            <a:endParaRPr lang="en-US" altLang="en-US" sz="9600" dirty="0">
              <a:solidFill>
                <a:srgbClr val="FF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extLst>
      <p:ext uri="{BB962C8B-B14F-4D97-AF65-F5344CB8AC3E}">
        <p14:creationId xmlns:p14="http://schemas.microsoft.com/office/powerpoint/2010/main" val="129811335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Title 1"/>
          <p:cNvSpPr>
            <a:spLocks noGrp="1"/>
          </p:cNvSpPr>
          <p:nvPr>
            <p:ph type="title" idx="4294967295"/>
          </p:nvPr>
        </p:nvSpPr>
        <p:spPr>
          <a:xfrm>
            <a:off x="0" y="2362200"/>
            <a:ext cx="8534400" cy="1143000"/>
          </a:xfrm>
        </p:spPr>
        <p:txBody>
          <a:bodyPr/>
          <a:lstStyle/>
          <a:p>
            <a:pPr algn="r" eaLnBrk="1" hangingPunct="1">
              <a:defRPr/>
            </a:pPr>
            <a:r>
              <a:rPr lang="en-US" sz="6000" dirty="0">
                <a:solidFill>
                  <a:schemeClr val="tx1"/>
                </a:solidFill>
                <a:effectLst>
                  <a:outerShdw blurRad="38100" dist="38100" dir="2700000" algn="tl">
                    <a:srgbClr val="000000">
                      <a:alpha val="43137"/>
                    </a:srgbClr>
                  </a:outerShdw>
                </a:effectLst>
                <a:ea typeface="+mj-ea"/>
              </a:rPr>
              <a:t>Five years from now, </a:t>
            </a:r>
            <a:br>
              <a:rPr lang="en-US" sz="6000" dirty="0">
                <a:solidFill>
                  <a:schemeClr val="tx1"/>
                </a:solidFill>
                <a:effectLst>
                  <a:outerShdw blurRad="38100" dist="38100" dir="2700000" algn="tl">
                    <a:srgbClr val="000000">
                      <a:alpha val="43137"/>
                    </a:srgbClr>
                  </a:outerShdw>
                </a:effectLst>
                <a:ea typeface="+mj-ea"/>
              </a:rPr>
            </a:br>
            <a:r>
              <a:rPr lang="en-US" sz="6000" dirty="0">
                <a:solidFill>
                  <a:schemeClr val="tx1"/>
                </a:solidFill>
                <a:effectLst>
                  <a:outerShdw blurRad="38100" dist="38100" dir="2700000" algn="tl">
                    <a:srgbClr val="000000">
                      <a:alpha val="43137"/>
                    </a:srgbClr>
                  </a:outerShdw>
                </a:effectLst>
                <a:ea typeface="+mj-ea"/>
              </a:rPr>
              <a:t>you’ll be the same person you are today except for</a:t>
            </a:r>
            <a:br>
              <a:rPr lang="en-US" sz="6000" dirty="0">
                <a:solidFill>
                  <a:schemeClr val="tx1"/>
                </a:solidFill>
                <a:effectLst>
                  <a:outerShdw blurRad="38100" dist="38100" dir="2700000" algn="tl">
                    <a:srgbClr val="000000">
                      <a:alpha val="43137"/>
                    </a:srgbClr>
                  </a:outerShdw>
                </a:effectLst>
                <a:ea typeface="+mj-ea"/>
              </a:rPr>
            </a:br>
            <a:r>
              <a:rPr lang="en-US" sz="6000" dirty="0">
                <a:solidFill>
                  <a:schemeClr val="tx1"/>
                </a:solidFill>
                <a:effectLst>
                  <a:outerShdw blurRad="38100" dist="38100" dir="2700000" algn="tl">
                    <a:srgbClr val="000000">
                      <a:alpha val="43137"/>
                    </a:srgbClr>
                  </a:outerShdw>
                </a:effectLst>
                <a:ea typeface="+mj-ea"/>
              </a:rPr>
              <a:t> the people you meet </a:t>
            </a:r>
            <a:br>
              <a:rPr lang="en-US" sz="6000" dirty="0">
                <a:solidFill>
                  <a:schemeClr val="tx1"/>
                </a:solidFill>
                <a:effectLst>
                  <a:outerShdw blurRad="38100" dist="38100" dir="2700000" algn="tl">
                    <a:srgbClr val="000000">
                      <a:alpha val="43137"/>
                    </a:srgbClr>
                  </a:outerShdw>
                </a:effectLst>
                <a:ea typeface="+mj-ea"/>
              </a:rPr>
            </a:br>
            <a:r>
              <a:rPr lang="en-US" sz="6000" dirty="0">
                <a:solidFill>
                  <a:schemeClr val="tx1"/>
                </a:solidFill>
                <a:effectLst>
                  <a:outerShdw blurRad="38100" dist="38100" dir="2700000" algn="tl">
                    <a:srgbClr val="000000">
                      <a:alpha val="43137"/>
                    </a:srgbClr>
                  </a:outerShdw>
                </a:effectLst>
                <a:ea typeface="+mj-ea"/>
              </a:rPr>
              <a:t>and </a:t>
            </a:r>
            <a:r>
              <a:rPr lang="en-US" sz="6000" dirty="0">
                <a:solidFill>
                  <a:srgbClr val="FF0000"/>
                </a:solidFill>
                <a:effectLst>
                  <a:outerShdw blurRad="38100" dist="38100" dir="2700000" algn="tl">
                    <a:srgbClr val="000000">
                      <a:alpha val="43137"/>
                    </a:srgbClr>
                  </a:outerShdw>
                </a:effectLst>
                <a:ea typeface="+mj-ea"/>
              </a:rPr>
              <a:t>the books you read</a:t>
            </a:r>
            <a:r>
              <a:rPr lang="en-US" sz="6000" dirty="0">
                <a:solidFill>
                  <a:schemeClr val="tx1"/>
                </a:solidFill>
                <a:effectLst>
                  <a:outerShdw blurRad="38100" dist="38100" dir="2700000" algn="tl">
                    <a:srgbClr val="000000">
                      <a:alpha val="43137"/>
                    </a:srgbClr>
                  </a:outerShdw>
                </a:effectLst>
                <a:ea typeface="+mj-ea"/>
              </a:rPr>
              <a:t>.</a:t>
            </a:r>
            <a:br>
              <a:rPr lang="en-US" sz="5400" dirty="0">
                <a:solidFill>
                  <a:schemeClr val="tx1"/>
                </a:solidFill>
                <a:effectLst>
                  <a:outerShdw blurRad="38100" dist="38100" dir="2700000" algn="tl">
                    <a:srgbClr val="000000">
                      <a:alpha val="43137"/>
                    </a:srgbClr>
                  </a:outerShdw>
                </a:effectLst>
                <a:ea typeface="+mj-ea"/>
              </a:rPr>
            </a:br>
            <a:br>
              <a:rPr lang="en-US" sz="2000" dirty="0">
                <a:solidFill>
                  <a:schemeClr val="tx1"/>
                </a:solidFill>
                <a:effectLst>
                  <a:outerShdw blurRad="38100" dist="38100" dir="2700000" algn="tl">
                    <a:srgbClr val="000000">
                      <a:alpha val="43137"/>
                    </a:srgbClr>
                  </a:outerShdw>
                </a:effectLst>
                <a:ea typeface="+mj-ea"/>
              </a:rPr>
            </a:br>
            <a:r>
              <a:rPr lang="en-US" sz="3200" dirty="0">
                <a:solidFill>
                  <a:schemeClr val="tx1"/>
                </a:solidFill>
                <a:effectLst>
                  <a:outerShdw blurRad="38100" dist="38100" dir="2700000" algn="tl">
                    <a:srgbClr val="000000">
                      <a:alpha val="43137"/>
                    </a:srgbClr>
                  </a:outerShdw>
                </a:effectLst>
                <a:ea typeface="+mj-ea"/>
              </a:rPr>
              <a:t>Charlie “Tremendous” Jones</a:t>
            </a:r>
            <a:endParaRPr lang="en-US" sz="5400" dirty="0">
              <a:solidFill>
                <a:schemeClr val="tx1"/>
              </a:solidFill>
              <a:effectLst>
                <a:outerShdw blurRad="38100" dist="38100" dir="2700000" algn="tl">
                  <a:srgbClr val="000000">
                    <a:alpha val="43137"/>
                  </a:srgbClr>
                </a:outerShdw>
              </a:effectLst>
              <a:ea typeface="+mj-ea"/>
            </a:endParaRP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4" descr="http://www.gazelles.com/images/dvds/secr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685800"/>
            <a:ext cx="699611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Box 1"/>
          <p:cNvSpPr txBox="1">
            <a:spLocks noChangeArrowheads="1"/>
          </p:cNvSpPr>
          <p:nvPr/>
        </p:nvSpPr>
        <p:spPr bwMode="auto">
          <a:xfrm>
            <a:off x="0" y="2667000"/>
            <a:ext cx="9144000" cy="1433513"/>
          </a:xfrm>
          <a:prstGeom prst="rect">
            <a:avLst/>
          </a:prstGeom>
          <a:noFill/>
          <a:ln w="9525">
            <a:noFill/>
            <a:miter lim="800000"/>
            <a:headEnd/>
            <a:tailEnd/>
          </a:ln>
        </p:spPr>
        <p:txBody>
          <a:bodyPr>
            <a:spAutoFit/>
          </a:bodyPr>
          <a:lstStyle/>
          <a:p>
            <a:pPr algn="ctr" eaLnBrk="0" hangingPunct="0">
              <a:defRPr/>
            </a:pPr>
            <a:r>
              <a:rPr lang="en-US" sz="8800" dirty="0">
                <a:effectLst>
                  <a:outerShdw blurRad="38100" dist="38100" dir="2700000" algn="tl">
                    <a:srgbClr val="C0C0C0"/>
                  </a:outerShdw>
                </a:effectLst>
                <a:latin typeface="Impact" pitchFamily="34" charset="0"/>
              </a:rPr>
              <a:t>Non-negotiables</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60770" name="Picture 4" descr="howwinfrie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333375"/>
            <a:ext cx="3889375" cy="6067425"/>
          </a:xfrm>
          <a:prstGeom prst="rect">
            <a:avLst/>
          </a:prstGeom>
          <a:noFill/>
          <a:ln w="7620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Text Box 2"/>
          <p:cNvSpPr txBox="1">
            <a:spLocks noChangeArrowheads="1"/>
          </p:cNvSpPr>
          <p:nvPr/>
        </p:nvSpPr>
        <p:spPr bwMode="auto">
          <a:xfrm>
            <a:off x="0" y="1003300"/>
            <a:ext cx="9144000" cy="6380208"/>
          </a:xfrm>
          <a:prstGeom prst="rect">
            <a:avLst/>
          </a:prstGeom>
          <a:noFill/>
          <a:ln w="9525">
            <a:noFill/>
            <a:miter lim="800000"/>
            <a:headEnd/>
            <a:tailEnd/>
          </a:ln>
        </p:spPr>
        <p:txBody>
          <a:bodyPr>
            <a:spAutoFit/>
          </a:bodyPr>
          <a:lstStyle/>
          <a:p>
            <a:pPr algn="ctr" eaLnBrk="0" hangingPunct="0">
              <a:lnSpc>
                <a:spcPct val="90000"/>
              </a:lnSpc>
              <a:defRPr/>
            </a:pPr>
            <a:r>
              <a:rPr lang="en-US" sz="11500" dirty="0">
                <a:solidFill>
                  <a:srgbClr val="FF0000"/>
                </a:solidFill>
                <a:effectLst>
                  <a:outerShdw blurRad="38100" dist="38100" dir="2700000" algn="tl">
                    <a:srgbClr val="000000">
                      <a:alpha val="43137"/>
                    </a:srgbClr>
                  </a:outerShdw>
                </a:effectLst>
                <a:latin typeface="Impact" pitchFamily="34" charset="0"/>
                <a:cs typeface="Arial" charset="0"/>
              </a:rPr>
              <a:t>Make me feel important.</a:t>
            </a:r>
          </a:p>
          <a:p>
            <a:pPr algn="ctr" eaLnBrk="0" hangingPunct="0">
              <a:lnSpc>
                <a:spcPct val="90000"/>
              </a:lnSpc>
              <a:defRPr/>
            </a:pPr>
            <a:r>
              <a:rPr lang="en-US" sz="4800" dirty="0">
                <a:solidFill>
                  <a:srgbClr val="000000"/>
                </a:solidFill>
                <a:effectLst>
                  <a:outerShdw blurRad="38100" dist="38100" dir="2700000" algn="tl">
                    <a:srgbClr val="000000">
                      <a:alpha val="43137"/>
                    </a:srgbClr>
                  </a:outerShdw>
                </a:effectLst>
                <a:latin typeface="Impact" pitchFamily="34" charset="0"/>
                <a:cs typeface="Arial" charset="0"/>
              </a:rPr>
              <a:t>Personalize the Service.                          </a:t>
            </a:r>
            <a:r>
              <a:rPr lang="en-US" sz="4400" dirty="0">
                <a:solidFill>
                  <a:srgbClr val="000000"/>
                </a:solidFill>
                <a:effectLst>
                  <a:outerShdw blurRad="38100" dist="38100" dir="2700000" algn="tl">
                    <a:srgbClr val="000000">
                      <a:alpha val="43137"/>
                    </a:srgbClr>
                  </a:outerShdw>
                </a:effectLst>
                <a:latin typeface="Impact" pitchFamily="34" charset="0"/>
                <a:cs typeface="Arial" charset="0"/>
              </a:rPr>
              <a:t>Use the Customer’s name                whenever possible.</a:t>
            </a:r>
            <a:r>
              <a:rPr lang="en-US" sz="4400" dirty="0">
                <a:solidFill>
                  <a:srgbClr val="FFFFFF"/>
                </a:solidFill>
                <a:effectLst>
                  <a:outerShdw blurRad="38100" dist="38100" dir="2700000" algn="tl">
                    <a:srgbClr val="000000">
                      <a:alpha val="43137"/>
                    </a:srgbClr>
                  </a:outerShdw>
                </a:effectLst>
                <a:latin typeface="Impact" pitchFamily="34" charset="0"/>
                <a:cs typeface="Arial" charset="0"/>
              </a:rPr>
              <a:t> </a:t>
            </a:r>
          </a:p>
          <a:p>
            <a:pPr algn="ctr" eaLnBrk="0" hangingPunct="0">
              <a:lnSpc>
                <a:spcPct val="90000"/>
              </a:lnSpc>
              <a:defRPr/>
            </a:pPr>
            <a:r>
              <a:rPr lang="en-US" sz="8800" dirty="0">
                <a:solidFill>
                  <a:srgbClr val="000000"/>
                </a:solidFill>
                <a:effectLst>
                  <a:outerShdw blurRad="38100" dist="38100" dir="2700000" algn="tl">
                    <a:srgbClr val="000000">
                      <a:alpha val="43137"/>
                    </a:srgbClr>
                  </a:outerShdw>
                </a:effectLst>
                <a:latin typeface="Impact" pitchFamily="34" charset="0"/>
                <a:cs typeface="Arial" charset="0"/>
              </a:rPr>
              <a:t>  </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2"/>
          <p:cNvSpPr>
            <a:spLocks noGrp="1" noChangeArrowheads="1"/>
          </p:cNvSpPr>
          <p:nvPr>
            <p:ph idx="1"/>
          </p:nvPr>
        </p:nvSpPr>
        <p:spPr>
          <a:xfrm>
            <a:off x="0" y="1600200"/>
            <a:ext cx="8763000" cy="5135563"/>
          </a:xfrm>
        </p:spPr>
        <p:txBody>
          <a:bodyPr/>
          <a:lstStyle/>
          <a:p>
            <a:pPr marL="0" indent="0" algn="r" eaLnBrk="1" hangingPunct="1">
              <a:spcBef>
                <a:spcPct val="0"/>
              </a:spcBef>
              <a:buFont typeface="Times" pitchFamily="18" charset="0"/>
              <a:buNone/>
              <a:defRPr/>
            </a:pPr>
            <a:r>
              <a:rPr lang="en-US" sz="4800" dirty="0">
                <a:solidFill>
                  <a:srgbClr val="000000"/>
                </a:solidFill>
                <a:effectLst>
                  <a:outerShdw blurRad="38100" dist="38100" dir="2700000" algn="tl">
                    <a:srgbClr val="000000">
                      <a:alpha val="43137"/>
                    </a:srgbClr>
                  </a:outerShdw>
                </a:effectLst>
                <a:ea typeface="+mn-ea"/>
              </a:rPr>
              <a:t>People will forget what you said. People will forget what you did. </a:t>
            </a:r>
          </a:p>
          <a:p>
            <a:pPr marL="0" indent="0" algn="r" eaLnBrk="1" hangingPunct="1">
              <a:spcBef>
                <a:spcPct val="0"/>
              </a:spcBef>
              <a:buFont typeface="Times" pitchFamily="18" charset="0"/>
              <a:buNone/>
              <a:defRPr/>
            </a:pPr>
            <a:r>
              <a:rPr lang="en-US" sz="4800" dirty="0">
                <a:solidFill>
                  <a:srgbClr val="000000"/>
                </a:solidFill>
                <a:effectLst>
                  <a:outerShdw blurRad="38100" dist="38100" dir="2700000" algn="tl">
                    <a:srgbClr val="000000">
                      <a:alpha val="43137"/>
                    </a:srgbClr>
                  </a:outerShdw>
                </a:effectLst>
                <a:ea typeface="+mn-ea"/>
              </a:rPr>
              <a:t>But </a:t>
            </a:r>
            <a:r>
              <a:rPr lang="en-US" sz="4800" dirty="0">
                <a:solidFill>
                  <a:srgbClr val="FF0000"/>
                </a:solidFill>
                <a:effectLst>
                  <a:outerShdw blurRad="38100" dist="38100" dir="2700000" algn="tl">
                    <a:srgbClr val="000000">
                      <a:alpha val="43137"/>
                    </a:srgbClr>
                  </a:outerShdw>
                </a:effectLst>
                <a:ea typeface="+mn-ea"/>
              </a:rPr>
              <a:t>people will never forget          </a:t>
            </a:r>
          </a:p>
          <a:p>
            <a:pPr marL="0" indent="0" algn="r" eaLnBrk="1" hangingPunct="1">
              <a:spcBef>
                <a:spcPct val="0"/>
              </a:spcBef>
              <a:buFont typeface="Times" pitchFamily="18" charset="0"/>
              <a:buNone/>
              <a:defRPr/>
            </a:pPr>
            <a:r>
              <a:rPr lang="en-US" sz="4800" dirty="0">
                <a:solidFill>
                  <a:srgbClr val="FF0000"/>
                </a:solidFill>
                <a:effectLst>
                  <a:outerShdw blurRad="38100" dist="38100" dir="2700000" algn="tl">
                    <a:srgbClr val="000000">
                      <a:alpha val="43137"/>
                    </a:srgbClr>
                  </a:outerShdw>
                </a:effectLst>
                <a:ea typeface="+mn-ea"/>
              </a:rPr>
              <a:t>how you made them feel</a:t>
            </a:r>
            <a:r>
              <a:rPr lang="en-US" sz="4800" dirty="0">
                <a:solidFill>
                  <a:srgbClr val="000000"/>
                </a:solidFill>
                <a:effectLst>
                  <a:outerShdw blurRad="38100" dist="38100" dir="2700000" algn="tl">
                    <a:srgbClr val="000000">
                      <a:alpha val="43137"/>
                    </a:srgbClr>
                  </a:outerShdw>
                </a:effectLst>
                <a:ea typeface="+mn-ea"/>
              </a:rPr>
              <a:t>.</a:t>
            </a:r>
            <a:r>
              <a:rPr lang="en-US" sz="4000" dirty="0">
                <a:solidFill>
                  <a:srgbClr val="000000"/>
                </a:solidFill>
                <a:effectLst>
                  <a:outerShdw blurRad="38100" dist="38100" dir="2700000" algn="tl">
                    <a:srgbClr val="000000">
                      <a:alpha val="43137"/>
                    </a:srgbClr>
                  </a:outerShdw>
                </a:effectLst>
                <a:ea typeface="+mn-ea"/>
              </a:rPr>
              <a:t>                      </a:t>
            </a:r>
          </a:p>
          <a:p>
            <a:pPr marL="0" indent="0" algn="r" eaLnBrk="1" hangingPunct="1">
              <a:buFont typeface="Times" pitchFamily="18" charset="0"/>
              <a:buNone/>
              <a:defRPr/>
            </a:pPr>
            <a:r>
              <a:rPr lang="en-US" sz="3600" dirty="0">
                <a:solidFill>
                  <a:srgbClr val="000000"/>
                </a:solidFill>
                <a:effectLst>
                  <a:outerShdw blurRad="38100" dist="38100" dir="2700000" algn="tl">
                    <a:srgbClr val="000000">
                      <a:alpha val="43137"/>
                    </a:srgbClr>
                  </a:outerShdw>
                </a:effectLst>
                <a:ea typeface="+mn-ea"/>
              </a:rPr>
              <a:t>Maya Angelou</a:t>
            </a:r>
          </a:p>
        </p:txBody>
      </p:sp>
      <p:sp>
        <p:nvSpPr>
          <p:cNvPr id="120836" name="Text Box 3"/>
          <p:cNvSpPr txBox="1">
            <a:spLocks noChangeArrowheads="1"/>
          </p:cNvSpPr>
          <p:nvPr/>
        </p:nvSpPr>
        <p:spPr bwMode="auto">
          <a:xfrm>
            <a:off x="0" y="381000"/>
            <a:ext cx="9144000" cy="1016000"/>
          </a:xfrm>
          <a:prstGeom prst="rect">
            <a:avLst/>
          </a:prstGeom>
          <a:noFill/>
          <a:ln w="9525">
            <a:noFill/>
            <a:miter lim="800000"/>
            <a:headEnd/>
            <a:tailEnd/>
          </a:ln>
        </p:spPr>
        <p:txBody>
          <a:bodyPr>
            <a:spAutoFit/>
          </a:bodyPr>
          <a:lstStyle/>
          <a:p>
            <a:pPr algn="ctr" eaLnBrk="0" hangingPunct="0">
              <a:defRPr/>
            </a:pPr>
            <a:r>
              <a:rPr lang="en-US" sz="6000" dirty="0">
                <a:solidFill>
                  <a:srgbClr val="FF0000"/>
                </a:solidFill>
                <a:effectLst>
                  <a:outerShdw blurRad="38100" dist="38100" dir="2700000" algn="tl">
                    <a:srgbClr val="000000">
                      <a:alpha val="43137"/>
                    </a:srgbClr>
                  </a:outerShdw>
                </a:effectLst>
                <a:latin typeface="Impact" pitchFamily="34" charset="0"/>
                <a:cs typeface="+mn-cs"/>
              </a:rPr>
              <a:t>Recognize</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Grp="1" noChangeArrowheads="1"/>
          </p:cNvSpPr>
          <p:nvPr>
            <p:ph type="title" idx="4294967295"/>
          </p:nvPr>
        </p:nvSpPr>
        <p:spPr>
          <a:xfrm>
            <a:off x="0" y="3733800"/>
            <a:ext cx="9144000" cy="1143000"/>
          </a:xfrm>
        </p:spPr>
        <p:txBody>
          <a:bodyPr/>
          <a:lstStyle/>
          <a:p>
            <a:pPr eaLnBrk="1" hangingPunct="1">
              <a:defRPr/>
            </a:pPr>
            <a:br>
              <a:rPr lang="en-US" sz="8800" dirty="0">
                <a:solidFill>
                  <a:srgbClr val="000000"/>
                </a:solidFill>
                <a:effectLst>
                  <a:outerShdw blurRad="38100" dist="38100" dir="2700000" algn="tl">
                    <a:srgbClr val="000000">
                      <a:alpha val="43137"/>
                    </a:srgbClr>
                  </a:outerShdw>
                </a:effectLst>
                <a:ea typeface="+mj-ea"/>
              </a:rPr>
            </a:br>
            <a:r>
              <a:rPr lang="en-US" sz="8800" dirty="0">
                <a:solidFill>
                  <a:srgbClr val="FF0000"/>
                </a:solidFill>
                <a:effectLst>
                  <a:outerShdw blurRad="38100" dist="38100" dir="2700000" algn="tl">
                    <a:srgbClr val="000000">
                      <a:alpha val="43137"/>
                    </a:srgbClr>
                  </a:outerShdw>
                </a:effectLst>
                <a:ea typeface="+mj-ea"/>
              </a:rPr>
              <a:t>Common Practice</a:t>
            </a:r>
            <a:br>
              <a:rPr lang="en-US" sz="8800" dirty="0">
                <a:solidFill>
                  <a:srgbClr val="FF0000"/>
                </a:solidFill>
                <a:effectLst>
                  <a:outerShdw blurRad="38100" dist="38100" dir="2700000" algn="tl">
                    <a:srgbClr val="000000">
                      <a:alpha val="43137"/>
                    </a:srgbClr>
                  </a:outerShdw>
                </a:effectLst>
                <a:ea typeface="+mj-ea"/>
              </a:rPr>
            </a:br>
            <a:br>
              <a:rPr lang="en-US" sz="6600" dirty="0">
                <a:solidFill>
                  <a:srgbClr val="FF0000"/>
                </a:solidFill>
                <a:effectLst>
                  <a:outerShdw blurRad="38100" dist="38100" dir="2700000" algn="tl">
                    <a:srgbClr val="000000">
                      <a:alpha val="43137"/>
                    </a:srgbClr>
                  </a:outerShdw>
                </a:effectLst>
                <a:ea typeface="+mj-ea"/>
              </a:rPr>
            </a:br>
            <a:endParaRPr lang="en-US" sz="6600" dirty="0">
              <a:solidFill>
                <a:srgbClr val="FF0000"/>
              </a:solidFill>
              <a:effectLst>
                <a:outerShdw blurRad="38100" dist="38100" dir="2700000" algn="tl">
                  <a:srgbClr val="000000">
                    <a:alpha val="43137"/>
                  </a:srgbClr>
                </a:outerShdw>
              </a:effectLst>
              <a:ea typeface="+mj-ea"/>
            </a:endParaRPr>
          </a:p>
        </p:txBody>
      </p:sp>
      <p:sp>
        <p:nvSpPr>
          <p:cNvPr id="6" name="TextBox 5"/>
          <p:cNvSpPr txBox="1"/>
          <p:nvPr/>
        </p:nvSpPr>
        <p:spPr>
          <a:xfrm>
            <a:off x="-6178" y="58944"/>
            <a:ext cx="9144000" cy="3539430"/>
          </a:xfrm>
          <a:prstGeom prst="rect">
            <a:avLst/>
          </a:prstGeom>
          <a:noFill/>
        </p:spPr>
        <p:txBody>
          <a:bodyPr>
            <a:spAutoFit/>
          </a:bodyPr>
          <a:lstStyle/>
          <a:p>
            <a:pPr algn="ctr" eaLnBrk="0" hangingPunct="0">
              <a:defRPr/>
            </a:pPr>
            <a:r>
              <a:rPr lang="en-US" sz="8800" kern="0" dirty="0">
                <a:solidFill>
                  <a:srgbClr val="000000"/>
                </a:solidFill>
                <a:effectLst>
                  <a:outerShdw blurRad="38100" dist="38100" dir="2700000" algn="tl">
                    <a:srgbClr val="000000">
                      <a:alpha val="43137"/>
                    </a:srgbClr>
                  </a:outerShdw>
                </a:effectLst>
                <a:latin typeface="Impact" pitchFamily="34" charset="0"/>
                <a:cs typeface="+mn-cs"/>
              </a:rPr>
              <a:t>Customer Service</a:t>
            </a:r>
          </a:p>
          <a:p>
            <a:pPr algn="ctr" eaLnBrk="0" hangingPunct="0">
              <a:defRPr/>
            </a:pPr>
            <a:endParaRPr lang="en-US" sz="4400" kern="0" dirty="0">
              <a:solidFill>
                <a:srgbClr val="000000"/>
              </a:solidFill>
              <a:effectLst>
                <a:outerShdw blurRad="38100" dist="38100" dir="2700000" algn="tl">
                  <a:srgbClr val="000000">
                    <a:alpha val="43137"/>
                  </a:srgbClr>
                </a:outerShdw>
              </a:effectLst>
              <a:latin typeface="Impact" pitchFamily="34" charset="0"/>
              <a:cs typeface="+mn-cs"/>
            </a:endParaRPr>
          </a:p>
          <a:p>
            <a:pPr algn="ctr" eaLnBrk="0" hangingPunct="0">
              <a:defRPr/>
            </a:pPr>
            <a:r>
              <a:rPr lang="en-US" sz="8800" kern="0" dirty="0">
                <a:solidFill>
                  <a:srgbClr val="000000"/>
                </a:solidFill>
                <a:effectLst>
                  <a:outerShdw blurRad="38100" dist="38100" dir="2700000" algn="tl">
                    <a:srgbClr val="000000">
                      <a:alpha val="43137"/>
                    </a:srgbClr>
                  </a:outerShdw>
                </a:effectLst>
                <a:latin typeface="Impact" pitchFamily="34" charset="0"/>
                <a:cs typeface="+mn-cs"/>
              </a:rPr>
              <a:t>Common Sense</a:t>
            </a:r>
            <a:endParaRPr lang="en-US" sz="3600" dirty="0">
              <a:solidFill>
                <a:srgbClr val="000000"/>
              </a:solidFill>
              <a:effectLst>
                <a:outerShdw blurRad="38100" dist="38100" dir="2700000" algn="tl">
                  <a:srgbClr val="000000">
                    <a:alpha val="43137"/>
                  </a:srgbClr>
                </a:outerShdw>
              </a:effectLst>
              <a:latin typeface="Impact" panose="020B0806030902050204" pitchFamily="34"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1" descr="credit c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4237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Grp="1" noChangeArrowheads="1"/>
          </p:cNvSpPr>
          <p:nvPr>
            <p:ph type="title" idx="4294967295"/>
          </p:nvPr>
        </p:nvSpPr>
        <p:spPr>
          <a:xfrm>
            <a:off x="0" y="1981200"/>
            <a:ext cx="9144000" cy="1143000"/>
          </a:xfrm>
        </p:spPr>
        <p:txBody>
          <a:bodyPr/>
          <a:lstStyle/>
          <a:p>
            <a:pPr eaLnBrk="1" hangingPunct="1">
              <a:defRPr/>
            </a:pPr>
            <a:br>
              <a:rPr lang="en-US" sz="8800" dirty="0">
                <a:solidFill>
                  <a:srgbClr val="000000"/>
                </a:solidFill>
                <a:effectLst>
                  <a:outerShdw blurRad="38100" dist="38100" dir="2700000" algn="tl">
                    <a:srgbClr val="000000">
                      <a:alpha val="43137"/>
                    </a:srgbClr>
                  </a:outerShdw>
                </a:effectLst>
                <a:ea typeface="+mj-ea"/>
              </a:rPr>
            </a:br>
            <a:r>
              <a:rPr lang="en-US" sz="8800" dirty="0">
                <a:solidFill>
                  <a:srgbClr val="FF0000"/>
                </a:solidFill>
                <a:effectLst>
                  <a:outerShdw blurRad="38100" dist="38100" dir="2700000" algn="tl">
                    <a:srgbClr val="000000">
                      <a:alpha val="43137"/>
                    </a:srgbClr>
                  </a:outerShdw>
                </a:effectLst>
                <a:ea typeface="+mj-ea"/>
              </a:rPr>
              <a:t>Common Practice</a:t>
            </a:r>
            <a:br>
              <a:rPr lang="en-US" sz="8800" dirty="0">
                <a:solidFill>
                  <a:srgbClr val="FF0000"/>
                </a:solidFill>
                <a:effectLst>
                  <a:outerShdw blurRad="38100" dist="38100" dir="2700000" algn="tl">
                    <a:srgbClr val="000000">
                      <a:alpha val="43137"/>
                    </a:srgbClr>
                  </a:outerShdw>
                </a:effectLst>
                <a:ea typeface="+mj-ea"/>
              </a:rPr>
            </a:br>
            <a:br>
              <a:rPr lang="en-US" sz="6600" dirty="0">
                <a:solidFill>
                  <a:srgbClr val="FF0000"/>
                </a:solidFill>
                <a:effectLst>
                  <a:outerShdw blurRad="38100" dist="38100" dir="2700000" algn="tl">
                    <a:srgbClr val="000000">
                      <a:alpha val="43137"/>
                    </a:srgbClr>
                  </a:outerShdw>
                </a:effectLst>
                <a:ea typeface="+mj-ea"/>
              </a:rPr>
            </a:br>
            <a:endParaRPr lang="en-US" sz="6600" dirty="0">
              <a:solidFill>
                <a:srgbClr val="FF0000"/>
              </a:solidFill>
              <a:effectLst>
                <a:outerShdw blurRad="38100" dist="38100" dir="2700000" algn="tl">
                  <a:srgbClr val="000000">
                    <a:alpha val="43137"/>
                  </a:srgbClr>
                </a:outerShdw>
              </a:effectLst>
              <a:ea typeface="+mj-ea"/>
            </a:endParaRPr>
          </a:p>
        </p:txBody>
      </p:sp>
      <p:sp>
        <p:nvSpPr>
          <p:cNvPr id="6" name="TextBox 5"/>
          <p:cNvSpPr txBox="1"/>
          <p:nvPr/>
        </p:nvSpPr>
        <p:spPr>
          <a:xfrm>
            <a:off x="0" y="228600"/>
            <a:ext cx="9144000" cy="1446213"/>
          </a:xfrm>
          <a:prstGeom prst="rect">
            <a:avLst/>
          </a:prstGeom>
          <a:noFill/>
        </p:spPr>
        <p:txBody>
          <a:bodyPr>
            <a:spAutoFit/>
          </a:bodyPr>
          <a:lstStyle/>
          <a:p>
            <a:pPr algn="ctr" eaLnBrk="0" hangingPunct="0">
              <a:defRPr/>
            </a:pPr>
            <a:r>
              <a:rPr lang="en-US" sz="8800" kern="0" dirty="0">
                <a:solidFill>
                  <a:srgbClr val="000000"/>
                </a:solidFill>
                <a:effectLst>
                  <a:outerShdw blurRad="38100" dist="38100" dir="2700000" algn="tl">
                    <a:srgbClr val="000000">
                      <a:alpha val="43137"/>
                    </a:srgbClr>
                  </a:outerShdw>
                </a:effectLst>
                <a:latin typeface="Impact" pitchFamily="34" charset="0"/>
                <a:cs typeface="+mn-cs"/>
              </a:rPr>
              <a:t>Common Sense</a:t>
            </a:r>
            <a:endParaRPr lang="en-US" sz="3600" dirty="0">
              <a:solidFill>
                <a:srgbClr val="000000"/>
              </a:solidFill>
              <a:effectLst>
                <a:outerShdw blurRad="38100" dist="38100" dir="2700000" algn="tl">
                  <a:srgbClr val="000000">
                    <a:alpha val="43137"/>
                  </a:srgbClr>
                </a:outerShdw>
              </a:effectLst>
              <a:latin typeface="Impact" panose="020B0806030902050204" pitchFamily="34" charset="0"/>
              <a:cs typeface="+mn-cs"/>
            </a:endParaRPr>
          </a:p>
        </p:txBody>
      </p:sp>
      <p:sp>
        <p:nvSpPr>
          <p:cNvPr id="4" name="TextBox 3"/>
          <p:cNvSpPr txBox="1"/>
          <p:nvPr/>
        </p:nvSpPr>
        <p:spPr>
          <a:xfrm>
            <a:off x="0" y="2895600"/>
            <a:ext cx="9144000" cy="2862263"/>
          </a:xfrm>
          <a:prstGeom prst="rect">
            <a:avLst/>
          </a:prstGeom>
          <a:noFill/>
        </p:spPr>
        <p:txBody>
          <a:bodyPr>
            <a:spAutoFit/>
          </a:bodyPr>
          <a:lstStyle/>
          <a:p>
            <a:pPr algn="ctr" eaLnBrk="0" hangingPunct="0">
              <a:defRPr/>
            </a:pPr>
            <a:r>
              <a:rPr lang="en-US" sz="6000" kern="0" dirty="0">
                <a:solidFill>
                  <a:srgbClr val="000000"/>
                </a:solidFill>
                <a:effectLst>
                  <a:outerShdw blurRad="38100" dist="38100" dir="2700000" algn="tl">
                    <a:srgbClr val="000000">
                      <a:alpha val="43137"/>
                    </a:srgbClr>
                  </a:outerShdw>
                </a:effectLst>
                <a:latin typeface="Impact" pitchFamily="34" charset="0"/>
                <a:cs typeface="+mn-cs"/>
              </a:rPr>
              <a:t>It is better to be               </a:t>
            </a:r>
            <a:r>
              <a:rPr lang="en-US" sz="6000" kern="0" dirty="0">
                <a:solidFill>
                  <a:srgbClr val="FF0000"/>
                </a:solidFill>
                <a:effectLst>
                  <a:outerShdw blurRad="38100" dist="38100" dir="2700000" algn="tl">
                    <a:srgbClr val="000000">
                      <a:alpha val="43137"/>
                    </a:srgbClr>
                  </a:outerShdw>
                </a:effectLst>
                <a:latin typeface="Impact" pitchFamily="34" charset="0"/>
                <a:cs typeface="+mn-cs"/>
              </a:rPr>
              <a:t>consistently good               </a:t>
            </a:r>
            <a:r>
              <a:rPr lang="en-US" sz="6000" kern="0" dirty="0">
                <a:solidFill>
                  <a:srgbClr val="000000"/>
                </a:solidFill>
                <a:effectLst>
                  <a:outerShdw blurRad="38100" dist="38100" dir="2700000" algn="tl">
                    <a:srgbClr val="000000">
                      <a:alpha val="43137"/>
                    </a:srgbClr>
                  </a:outerShdw>
                </a:effectLst>
                <a:latin typeface="Impact" pitchFamily="34" charset="0"/>
                <a:cs typeface="+mn-cs"/>
              </a:rPr>
              <a:t>than occasionally great.</a:t>
            </a:r>
            <a:endParaRPr lang="en-US" sz="3200" dirty="0">
              <a:solidFill>
                <a:srgbClr val="000000"/>
              </a:solidFill>
              <a:effectLst>
                <a:outerShdw blurRad="38100" dist="38100" dir="2700000" algn="tl">
                  <a:srgbClr val="000000">
                    <a:alpha val="43137"/>
                  </a:srgbClr>
                </a:outerShdw>
              </a:effectLst>
              <a:latin typeface="Impact" panose="020B0806030902050204" pitchFamily="34" charset="0"/>
              <a:cs typeface="+mn-cs"/>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Title 1"/>
          <p:cNvSpPr>
            <a:spLocks noGrp="1"/>
          </p:cNvSpPr>
          <p:nvPr>
            <p:ph type="title" idx="4294967295"/>
          </p:nvPr>
        </p:nvSpPr>
        <p:spPr>
          <a:xfrm>
            <a:off x="0" y="2667000"/>
            <a:ext cx="9144000" cy="1143000"/>
          </a:xfrm>
        </p:spPr>
        <p:txBody>
          <a:bodyPr/>
          <a:lstStyle/>
          <a:p>
            <a:pPr eaLnBrk="1" hangingPunct="1">
              <a:defRPr/>
            </a:pPr>
            <a:r>
              <a:rPr lang="en-US" sz="11500" dirty="0">
                <a:solidFill>
                  <a:srgbClr val="000000"/>
                </a:solidFill>
                <a:effectLst>
                  <a:outerShdw blurRad="38100" dist="38100" dir="2700000" algn="tl">
                    <a:srgbClr val="000000">
                      <a:alpha val="43137"/>
                    </a:srgbClr>
                  </a:outerShdw>
                </a:effectLst>
              </a:rPr>
              <a:t>Knowledge</a:t>
            </a:r>
            <a:br>
              <a:rPr lang="en-US" sz="11500" dirty="0">
                <a:solidFill>
                  <a:srgbClr val="000000"/>
                </a:solidFill>
                <a:effectLst>
                  <a:outerShdw blurRad="38100" dist="38100" dir="2700000" algn="tl">
                    <a:srgbClr val="000000">
                      <a:alpha val="43137"/>
                    </a:srgbClr>
                  </a:outerShdw>
                </a:effectLst>
              </a:rPr>
            </a:br>
            <a:r>
              <a:rPr lang="en-US" sz="11500" dirty="0">
                <a:solidFill>
                  <a:srgbClr val="000000"/>
                </a:solidFill>
                <a:effectLst>
                  <a:outerShdw blurRad="38100" dist="38100" dir="2700000" algn="tl">
                    <a:srgbClr val="000000">
                      <a:alpha val="43137"/>
                    </a:srgbClr>
                  </a:outerShdw>
                </a:effectLst>
              </a:rPr>
              <a:t>is power.</a:t>
            </a:r>
          </a:p>
        </p:txBody>
      </p:sp>
      <p:sp>
        <p:nvSpPr>
          <p:cNvPr id="192515" name="Oval 3"/>
          <p:cNvSpPr>
            <a:spLocks noChangeArrowheads="1"/>
          </p:cNvSpPr>
          <p:nvPr/>
        </p:nvSpPr>
        <p:spPr bwMode="auto">
          <a:xfrm>
            <a:off x="1524000" y="533400"/>
            <a:ext cx="6400800" cy="58674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192516" name="Oval 4"/>
          <p:cNvSpPr>
            <a:spLocks noChangeArrowheads="1"/>
          </p:cNvSpPr>
          <p:nvPr/>
        </p:nvSpPr>
        <p:spPr bwMode="auto">
          <a:xfrm>
            <a:off x="1752600" y="533400"/>
            <a:ext cx="5562600" cy="5410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Tree>
    <p:extLst>
      <p:ext uri="{BB962C8B-B14F-4D97-AF65-F5344CB8AC3E}">
        <p14:creationId xmlns:p14="http://schemas.microsoft.com/office/powerpoint/2010/main" val="81176335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Title 1"/>
          <p:cNvSpPr>
            <a:spLocks noGrp="1"/>
          </p:cNvSpPr>
          <p:nvPr>
            <p:ph type="title" idx="4294967295"/>
          </p:nvPr>
        </p:nvSpPr>
        <p:spPr>
          <a:xfrm>
            <a:off x="0" y="2667000"/>
            <a:ext cx="9144000" cy="1143000"/>
          </a:xfrm>
        </p:spPr>
        <p:txBody>
          <a:bodyPr/>
          <a:lstStyle/>
          <a:p>
            <a:pPr eaLnBrk="1" hangingPunct="1">
              <a:defRPr/>
            </a:pPr>
            <a:r>
              <a:rPr lang="en-US" sz="11500" dirty="0">
                <a:solidFill>
                  <a:srgbClr val="000000"/>
                </a:solidFill>
                <a:effectLst>
                  <a:outerShdw blurRad="38100" dist="38100" dir="2700000" algn="tl">
                    <a:srgbClr val="000000">
                      <a:alpha val="43137"/>
                    </a:srgbClr>
                  </a:outerShdw>
                </a:effectLst>
              </a:rPr>
              <a:t>Knowledge</a:t>
            </a:r>
            <a:br>
              <a:rPr lang="en-US" sz="11500" dirty="0">
                <a:solidFill>
                  <a:srgbClr val="000000"/>
                </a:solidFill>
                <a:effectLst>
                  <a:outerShdw blurRad="38100" dist="38100" dir="2700000" algn="tl">
                    <a:srgbClr val="000000">
                      <a:alpha val="43137"/>
                    </a:srgbClr>
                  </a:outerShdw>
                </a:effectLst>
              </a:rPr>
            </a:br>
            <a:r>
              <a:rPr lang="en-US" sz="11500" dirty="0">
                <a:solidFill>
                  <a:srgbClr val="000000"/>
                </a:solidFill>
                <a:effectLst>
                  <a:outerShdw blurRad="38100" dist="38100" dir="2700000" algn="tl">
                    <a:srgbClr val="000000">
                      <a:alpha val="43137"/>
                    </a:srgbClr>
                  </a:outerShdw>
                </a:effectLst>
              </a:rPr>
              <a:t>is power.</a:t>
            </a:r>
          </a:p>
        </p:txBody>
      </p:sp>
      <p:sp>
        <p:nvSpPr>
          <p:cNvPr id="193539" name="Oval 3"/>
          <p:cNvSpPr>
            <a:spLocks noChangeArrowheads="1"/>
          </p:cNvSpPr>
          <p:nvPr/>
        </p:nvSpPr>
        <p:spPr bwMode="auto">
          <a:xfrm>
            <a:off x="1524000" y="533400"/>
            <a:ext cx="6400800" cy="58674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sp>
        <p:nvSpPr>
          <p:cNvPr id="193540" name="Oval 4"/>
          <p:cNvSpPr>
            <a:spLocks noChangeArrowheads="1"/>
          </p:cNvSpPr>
          <p:nvPr/>
        </p:nvSpPr>
        <p:spPr bwMode="auto">
          <a:xfrm>
            <a:off x="1752600" y="533400"/>
            <a:ext cx="5562600" cy="5410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grpSp>
        <p:nvGrpSpPr>
          <p:cNvPr id="193541" name="Group 8"/>
          <p:cNvGrpSpPr>
            <a:grpSpLocks/>
          </p:cNvGrpSpPr>
          <p:nvPr/>
        </p:nvGrpSpPr>
        <p:grpSpPr bwMode="auto">
          <a:xfrm>
            <a:off x="1600200" y="228600"/>
            <a:ext cx="5943600" cy="6172200"/>
            <a:chOff x="1600200" y="228600"/>
            <a:chExt cx="5943600" cy="6172200"/>
          </a:xfrm>
        </p:grpSpPr>
        <p:sp>
          <p:nvSpPr>
            <p:cNvPr id="193542" name="Oval 5"/>
            <p:cNvSpPr>
              <a:spLocks noChangeArrowheads="1"/>
            </p:cNvSpPr>
            <p:nvPr/>
          </p:nvSpPr>
          <p:spPr bwMode="auto">
            <a:xfrm>
              <a:off x="1600200" y="228600"/>
              <a:ext cx="5943600" cy="6172200"/>
            </a:xfrm>
            <a:prstGeom prst="ellipse">
              <a:avLst/>
            </a:prstGeom>
            <a:noFill/>
            <a:ln w="1905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TheSans M" pitchFamily="34" charset="0"/>
                  <a:cs typeface="Arial" panose="020B0604020202020204" pitchFamily="34" charset="0"/>
                </a:defRPr>
              </a:lvl1pPr>
              <a:lvl2pPr marL="742950" indent="-285750" eaLnBrk="0" hangingPunct="0">
                <a:defRPr sz="2400">
                  <a:solidFill>
                    <a:schemeClr val="tx1"/>
                  </a:solidFill>
                  <a:latin typeface="TheSans M" pitchFamily="34" charset="0"/>
                  <a:cs typeface="Arial" panose="020B0604020202020204" pitchFamily="34" charset="0"/>
                </a:defRPr>
              </a:lvl2pPr>
              <a:lvl3pPr marL="1143000" indent="-228600" eaLnBrk="0" hangingPunct="0">
                <a:defRPr sz="2400">
                  <a:solidFill>
                    <a:schemeClr val="tx1"/>
                  </a:solidFill>
                  <a:latin typeface="TheSans M" pitchFamily="34" charset="0"/>
                  <a:cs typeface="Arial" panose="020B0604020202020204" pitchFamily="34" charset="0"/>
                </a:defRPr>
              </a:lvl3pPr>
              <a:lvl4pPr marL="1600200" indent="-228600" eaLnBrk="0" hangingPunct="0">
                <a:defRPr sz="2400">
                  <a:solidFill>
                    <a:schemeClr val="tx1"/>
                  </a:solidFill>
                  <a:latin typeface="TheSans M" pitchFamily="34" charset="0"/>
                  <a:cs typeface="Arial" panose="020B0604020202020204" pitchFamily="34" charset="0"/>
                </a:defRPr>
              </a:lvl4pPr>
              <a:lvl5pPr marL="2057400" indent="-228600" eaLnBrk="0" hangingPunct="0">
                <a:defRPr sz="2400">
                  <a:solidFill>
                    <a:schemeClr val="tx1"/>
                  </a:solidFill>
                  <a:latin typeface="TheSans M"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heSans M" pitchFamily="34" charset="0"/>
                  <a:cs typeface="Arial" panose="020B0604020202020204" pitchFamily="34" charset="0"/>
                </a:defRPr>
              </a:lvl9pPr>
            </a:lstStyle>
            <a:p>
              <a:pPr eaLnBrk="1" hangingPunct="1"/>
              <a:endParaRPr lang="en-US" altLang="en-US">
                <a:latin typeface="Calibri" panose="020F0502020204030204" pitchFamily="34" charset="0"/>
              </a:endParaRPr>
            </a:p>
          </p:txBody>
        </p:sp>
        <p:cxnSp>
          <p:nvCxnSpPr>
            <p:cNvPr id="193543" name="Straight Connector 7"/>
            <p:cNvCxnSpPr>
              <a:cxnSpLocks noChangeShapeType="1"/>
              <a:stCxn id="193542" idx="7"/>
              <a:endCxn id="193542" idx="3"/>
            </p:cNvCxnSpPr>
            <p:nvPr/>
          </p:nvCxnSpPr>
          <p:spPr bwMode="auto">
            <a:xfrm flipH="1">
              <a:off x="2470621" y="1132497"/>
              <a:ext cx="4202758" cy="4364406"/>
            </a:xfrm>
            <a:prstGeom prst="line">
              <a:avLst/>
            </a:prstGeom>
            <a:noFill/>
            <a:ln w="190500" algn="ctr">
              <a:solidFill>
                <a:srgbClr val="FF0000"/>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403948236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228600"/>
            <a:ext cx="9144000" cy="6001643"/>
          </a:xfrm>
          <a:prstGeom prst="rect">
            <a:avLst/>
          </a:prstGeom>
          <a:noFill/>
          <a:ln w="9525">
            <a:noFill/>
            <a:miter lim="800000"/>
            <a:headEnd/>
            <a:tailEnd/>
          </a:ln>
        </p:spPr>
        <p:txBody>
          <a:bodyPr>
            <a:spAutoFit/>
          </a:bodyPr>
          <a:lstStyle/>
          <a:p>
            <a:pPr algn="ctr">
              <a:defRPr/>
            </a:pPr>
            <a:r>
              <a:rPr lang="en-US" sz="9600" dirty="0">
                <a:effectLst>
                  <a:outerShdw blurRad="38100" dist="38100" dir="2700000" algn="tl">
                    <a:srgbClr val="000000">
                      <a:alpha val="43137"/>
                    </a:srgbClr>
                  </a:outerShdw>
                </a:effectLst>
                <a:latin typeface="Impact" pitchFamily="34" charset="0"/>
                <a:cs typeface="Arial" charset="0"/>
              </a:rPr>
              <a:t>The</a:t>
            </a:r>
          </a:p>
          <a:p>
            <a:pPr algn="ctr">
              <a:defRPr/>
            </a:pPr>
            <a:r>
              <a:rPr lang="en-US" sz="9600" dirty="0">
                <a:solidFill>
                  <a:srgbClr val="FF0000"/>
                </a:solidFill>
                <a:effectLst>
                  <a:outerShdw blurRad="38100" dist="38100" dir="2700000" algn="tl">
                    <a:srgbClr val="000000">
                      <a:alpha val="43137"/>
                    </a:srgbClr>
                  </a:outerShdw>
                </a:effectLst>
                <a:latin typeface="Impact" pitchFamily="34" charset="0"/>
                <a:cs typeface="Arial" charset="0"/>
              </a:rPr>
              <a:t>implementation </a:t>
            </a:r>
          </a:p>
          <a:p>
            <a:pPr algn="ctr">
              <a:defRPr/>
            </a:pPr>
            <a:r>
              <a:rPr lang="en-US" sz="9600" dirty="0">
                <a:effectLst>
                  <a:outerShdw blurRad="38100" dist="38100" dir="2700000" algn="tl">
                    <a:srgbClr val="000000">
                      <a:alpha val="43137"/>
                    </a:srgbClr>
                  </a:outerShdw>
                </a:effectLst>
                <a:latin typeface="Impact" pitchFamily="34" charset="0"/>
                <a:cs typeface="Arial" charset="0"/>
              </a:rPr>
              <a:t>of knowledge </a:t>
            </a:r>
          </a:p>
          <a:p>
            <a:pPr algn="ctr">
              <a:defRPr/>
            </a:pPr>
            <a:r>
              <a:rPr lang="en-US" sz="9600" dirty="0">
                <a:solidFill>
                  <a:srgbClr val="FF0000"/>
                </a:solidFill>
                <a:effectLst>
                  <a:outerShdw blurRad="38100" dist="38100" dir="2700000" algn="tl">
                    <a:srgbClr val="000000">
                      <a:alpha val="43137"/>
                    </a:srgbClr>
                  </a:outerShdw>
                </a:effectLst>
                <a:latin typeface="Impact" pitchFamily="34" charset="0"/>
                <a:cs typeface="Arial" charset="0"/>
              </a:rPr>
              <a:t>is power.</a:t>
            </a:r>
            <a:endParaRPr lang="en-US" sz="4400" dirty="0">
              <a:solidFill>
                <a:srgbClr val="FF0000"/>
              </a:solidFill>
              <a:effectLst>
                <a:outerShdw blurRad="38100" dist="38100" dir="2700000" algn="tl">
                  <a:srgbClr val="000000">
                    <a:alpha val="43137"/>
                  </a:srgbClr>
                </a:outerShdw>
              </a:effectLst>
              <a:latin typeface="Impact"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Text Box 2"/>
          <p:cNvSpPr txBox="1">
            <a:spLocks noChangeArrowheads="1"/>
          </p:cNvSpPr>
          <p:nvPr/>
        </p:nvSpPr>
        <p:spPr bwMode="auto">
          <a:xfrm>
            <a:off x="381000" y="1295400"/>
            <a:ext cx="8305800" cy="5016500"/>
          </a:xfrm>
          <a:prstGeom prst="rect">
            <a:avLst/>
          </a:prstGeom>
          <a:noFill/>
          <a:ln w="9525">
            <a:noFill/>
            <a:miter lim="800000"/>
            <a:headEnd/>
            <a:tailEnd/>
          </a:ln>
        </p:spPr>
        <p:txBody>
          <a:bodyPr>
            <a:spAutoFit/>
          </a:bodyPr>
          <a:lstStyle/>
          <a:p>
            <a:pPr marL="471488" indent="-471488" eaLnBrk="0" hangingPunct="0">
              <a:buFontTx/>
              <a:buChar char="•"/>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Review and </a:t>
            </a:r>
            <a:r>
              <a:rPr lang="en-US" altLang="en-US" sz="4000" dirty="0">
                <a:solidFill>
                  <a:srgbClr val="FF0000"/>
                </a:solidFill>
                <a:effectLst>
                  <a:outerShdw blurRad="38100" dist="38100" dir="2700000" algn="tl">
                    <a:srgbClr val="000000">
                      <a:alpha val="43137"/>
                    </a:srgbClr>
                  </a:outerShdw>
                </a:effectLst>
                <a:latin typeface="Impact" pitchFamily="34" charset="0"/>
                <a:cs typeface="+mn-cs"/>
              </a:rPr>
              <a:t>remove all the dissatisfiers </a:t>
            </a: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from your Student Experience and </a:t>
            </a:r>
            <a:r>
              <a:rPr lang="en-US" altLang="en-US" sz="4000" dirty="0">
                <a:solidFill>
                  <a:srgbClr val="FF0000"/>
                </a:solidFill>
                <a:effectLst>
                  <a:outerShdw blurRad="38100" dist="38100" dir="2700000" algn="tl">
                    <a:srgbClr val="000000">
                      <a:alpha val="43137"/>
                    </a:srgbClr>
                  </a:outerShdw>
                </a:effectLst>
                <a:latin typeface="Impact" pitchFamily="34" charset="0"/>
                <a:cs typeface="+mn-cs"/>
              </a:rPr>
              <a:t>replace with small “wows”.</a:t>
            </a:r>
          </a:p>
          <a:p>
            <a:pPr marL="471488" indent="-471488" eaLnBrk="0" hangingPunct="0">
              <a:buFontTx/>
              <a:buChar char="•"/>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Review and enhance </a:t>
            </a:r>
            <a:r>
              <a:rPr lang="en-US" altLang="en-US" sz="4000" dirty="0">
                <a:solidFill>
                  <a:srgbClr val="FF0000"/>
                </a:solidFill>
                <a:effectLst>
                  <a:outerShdw blurRad="38100" dist="38100" dir="2700000" algn="tl">
                    <a:srgbClr val="000000">
                      <a:alpha val="43137"/>
                    </a:srgbClr>
                  </a:outerShdw>
                </a:effectLst>
                <a:latin typeface="Impact" pitchFamily="34" charset="0"/>
                <a:cs typeface="+mn-cs"/>
              </a:rPr>
              <a:t>your Employee Experience</a:t>
            </a: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a:t>
            </a:r>
          </a:p>
          <a:p>
            <a:pPr marL="471488" indent="-471488" eaLnBrk="0" hangingPunct="0">
              <a:buFontTx/>
              <a:buChar char="•"/>
              <a:defRPr/>
            </a:pP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Read the </a:t>
            </a:r>
            <a:r>
              <a:rPr lang="en-US" altLang="en-US" sz="4000" dirty="0">
                <a:solidFill>
                  <a:srgbClr val="FF0000"/>
                </a:solidFill>
                <a:effectLst>
                  <a:outerShdw blurRad="38100" dist="38100" dir="2700000" algn="tl">
                    <a:srgbClr val="000000">
                      <a:alpha val="43137"/>
                    </a:srgbClr>
                  </a:outerShdw>
                </a:effectLst>
                <a:latin typeface="Impact" pitchFamily="34" charset="0"/>
                <a:cs typeface="+mn-cs"/>
              </a:rPr>
              <a:t>Dale Carnegie </a:t>
            </a:r>
            <a:r>
              <a:rPr lang="en-US" altLang="en-US" sz="4000" dirty="0">
                <a:solidFill>
                  <a:srgbClr val="000000"/>
                </a:solidFill>
                <a:effectLst>
                  <a:outerShdw blurRad="38100" dist="38100" dir="2700000" algn="tl">
                    <a:srgbClr val="000000">
                      <a:alpha val="43137"/>
                    </a:srgbClr>
                  </a:outerShdw>
                </a:effectLst>
                <a:latin typeface="Impact" pitchFamily="34" charset="0"/>
                <a:cs typeface="+mn-cs"/>
              </a:rPr>
              <a:t>sheet every day to Be the Difference.</a:t>
            </a:r>
          </a:p>
        </p:txBody>
      </p:sp>
      <p:sp>
        <p:nvSpPr>
          <p:cNvPr id="142340" name="Text Box 3"/>
          <p:cNvSpPr txBox="1">
            <a:spLocks noChangeArrowheads="1"/>
          </p:cNvSpPr>
          <p:nvPr/>
        </p:nvSpPr>
        <p:spPr bwMode="auto">
          <a:xfrm>
            <a:off x="0" y="152400"/>
            <a:ext cx="9144000" cy="923925"/>
          </a:xfrm>
          <a:prstGeom prst="rect">
            <a:avLst/>
          </a:prstGeom>
          <a:noFill/>
          <a:ln w="9525">
            <a:noFill/>
            <a:miter lim="800000"/>
            <a:headEnd/>
            <a:tailEnd/>
          </a:ln>
        </p:spPr>
        <p:txBody>
          <a:bodyPr>
            <a:spAutoFit/>
          </a:bodyPr>
          <a:lstStyle/>
          <a:p>
            <a:pPr algn="ctr">
              <a:defRPr/>
            </a:pP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What can you </a:t>
            </a:r>
            <a:r>
              <a:rPr lang="en-US" altLang="en-US" sz="5400" dirty="0">
                <a:solidFill>
                  <a:srgbClr val="FF0000"/>
                </a:solidFill>
                <a:effectLst>
                  <a:outerShdw blurRad="38100" dist="38100" dir="2700000" algn="tl">
                    <a:srgbClr val="000000">
                      <a:alpha val="43137"/>
                    </a:srgbClr>
                  </a:outerShdw>
                </a:effectLst>
                <a:latin typeface="Impact" pitchFamily="34" charset="0"/>
                <a:cs typeface="+mn-cs"/>
              </a:rPr>
              <a:t>CASE</a:t>
            </a:r>
            <a:r>
              <a:rPr lang="en-US" altLang="en-US" sz="5400" dirty="0">
                <a:solidFill>
                  <a:srgbClr val="000000"/>
                </a:solidFill>
                <a:effectLst>
                  <a:outerShdw blurRad="38100" dist="38100" dir="2700000" algn="tl">
                    <a:srgbClr val="000000">
                      <a:alpha val="43137"/>
                    </a:srgbClr>
                  </a:outerShdw>
                </a:effectLst>
                <a:latin typeface="Impact" pitchFamily="34" charset="0"/>
                <a:cs typeface="+mn-cs"/>
              </a:rPr>
              <a:t> today.</a:t>
            </a:r>
            <a:endParaRPr lang="en-US" sz="5400" dirty="0">
              <a:solidFill>
                <a:srgbClr val="000000"/>
              </a:solidFill>
              <a:effectLst>
                <a:outerShdw blurRad="38100" dist="38100" dir="2700000" algn="tl">
                  <a:srgbClr val="000000">
                    <a:alpha val="43137"/>
                  </a:srgbClr>
                </a:outerShdw>
              </a:effectLst>
              <a:latin typeface="Impact" pitchFamily="34" charset="0"/>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3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3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2657" y="457200"/>
            <a:ext cx="9144000" cy="41148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lnSpc>
                <a:spcPct val="80000"/>
              </a:lnSpc>
              <a:buFont typeface="Times" panose="02020603050405020304" pitchFamily="18" charset="0"/>
              <a:buNone/>
            </a:pPr>
            <a:r>
              <a:rPr lang="en-US" altLang="en-US" sz="7200" kern="0" dirty="0">
                <a:effectLst>
                  <a:outerShdw blurRad="38100" dist="38100" dir="2700000" algn="tl">
                    <a:srgbClr val="000000">
                      <a:alpha val="43137"/>
                    </a:srgbClr>
                  </a:outerShdw>
                </a:effectLst>
              </a:rPr>
              <a:t>Learning about </a:t>
            </a:r>
          </a:p>
          <a:p>
            <a:pPr marL="0" indent="0" algn="ctr">
              <a:lnSpc>
                <a:spcPct val="80000"/>
              </a:lnSpc>
              <a:buFont typeface="Times" panose="02020603050405020304" pitchFamily="18" charset="0"/>
              <a:buNone/>
            </a:pPr>
            <a:r>
              <a:rPr lang="en-US" altLang="en-US" sz="7200" kern="0" dirty="0">
                <a:effectLst>
                  <a:outerShdw blurRad="38100" dist="38100" dir="2700000" algn="tl">
                    <a:srgbClr val="000000">
                      <a:alpha val="43137"/>
                    </a:srgbClr>
                  </a:outerShdw>
                </a:effectLst>
              </a:rPr>
              <a:t>customer service </a:t>
            </a:r>
          </a:p>
          <a:p>
            <a:pPr marL="0" indent="0" algn="ctr">
              <a:lnSpc>
                <a:spcPct val="80000"/>
              </a:lnSpc>
              <a:buFont typeface="Times" panose="02020603050405020304" pitchFamily="18" charset="0"/>
              <a:buNone/>
            </a:pPr>
            <a:r>
              <a:rPr lang="en-US" altLang="en-US" sz="7200" kern="0" dirty="0">
                <a:effectLst>
                  <a:outerShdw blurRad="38100" dist="38100" dir="2700000" algn="tl">
                    <a:srgbClr val="000000">
                      <a:alpha val="43137"/>
                    </a:srgbClr>
                  </a:outerShdw>
                </a:effectLst>
              </a:rPr>
              <a:t>has to be seen</a:t>
            </a:r>
          </a:p>
          <a:p>
            <a:pPr marL="0" indent="0" algn="ctr">
              <a:lnSpc>
                <a:spcPct val="80000"/>
              </a:lnSpc>
              <a:buFont typeface="Times" panose="02020603050405020304" pitchFamily="18" charset="0"/>
              <a:buNone/>
            </a:pPr>
            <a:r>
              <a:rPr lang="en-US" altLang="en-US" sz="7200" kern="0" dirty="0">
                <a:solidFill>
                  <a:srgbClr val="FF0000"/>
                </a:solidFill>
                <a:effectLst>
                  <a:outerShdw blurRad="38100" dist="38100" dir="2700000" algn="tl">
                    <a:srgbClr val="000000">
                      <a:alpha val="43137"/>
                    </a:srgbClr>
                  </a:outerShdw>
                </a:effectLst>
              </a:rPr>
              <a:t>not as an event      </a:t>
            </a:r>
          </a:p>
          <a:p>
            <a:pPr marL="0" indent="0" algn="ctr">
              <a:lnSpc>
                <a:spcPct val="80000"/>
              </a:lnSpc>
              <a:buFont typeface="Times" panose="02020603050405020304" pitchFamily="18" charset="0"/>
              <a:buNone/>
            </a:pPr>
            <a:r>
              <a:rPr lang="en-US" altLang="en-US" sz="7200" kern="0" dirty="0">
                <a:solidFill>
                  <a:srgbClr val="FF0000"/>
                </a:solidFill>
                <a:effectLst>
                  <a:outerShdw blurRad="38100" dist="38100" dir="2700000" algn="tl">
                    <a:srgbClr val="000000">
                      <a:alpha val="43137"/>
                    </a:srgbClr>
                  </a:outerShdw>
                </a:effectLst>
              </a:rPr>
              <a:t>but rather as a process.</a:t>
            </a:r>
          </a:p>
        </p:txBody>
      </p:sp>
    </p:spTree>
    <p:extLst>
      <p:ext uri="{BB962C8B-B14F-4D97-AF65-F5344CB8AC3E}">
        <p14:creationId xmlns:p14="http://schemas.microsoft.com/office/powerpoint/2010/main" val="361901299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6800"/>
            <a:ext cx="9144000" cy="4339650"/>
          </a:xfrm>
          <a:prstGeom prst="rect">
            <a:avLst/>
          </a:prstGeom>
          <a:noFill/>
        </p:spPr>
        <p:txBody>
          <a:bodyPr wrap="square" rtlCol="0">
            <a:spAutoFit/>
          </a:bodyPr>
          <a:lstStyle/>
          <a:p>
            <a:pPr algn="ctr"/>
            <a:r>
              <a:rPr lang="en-US" sz="13800" dirty="0">
                <a:solidFill>
                  <a:srgbClr val="FF0000"/>
                </a:solidFill>
                <a:effectLst>
                  <a:outerShdw blurRad="38100" dist="38100" dir="2700000" algn="tl">
                    <a:srgbClr val="000000">
                      <a:alpha val="43137"/>
                    </a:srgbClr>
                  </a:outerShdw>
                </a:effectLst>
                <a:latin typeface="+mn-lt"/>
              </a:rPr>
              <a:t>Challenge </a:t>
            </a:r>
            <a:r>
              <a:rPr lang="en-US" sz="13800" dirty="0">
                <a:effectLst>
                  <a:outerShdw blurRad="38100" dist="38100" dir="2700000" algn="tl">
                    <a:srgbClr val="000000">
                      <a:alpha val="43137"/>
                    </a:srgbClr>
                  </a:outerShdw>
                </a:effectLst>
                <a:latin typeface="+mn-lt"/>
              </a:rPr>
              <a:t>Yourself</a:t>
            </a:r>
          </a:p>
        </p:txBody>
      </p:sp>
    </p:spTree>
    <p:extLst>
      <p:ext uri="{BB962C8B-B14F-4D97-AF65-F5344CB8AC3E}">
        <p14:creationId xmlns:p14="http://schemas.microsoft.com/office/powerpoint/2010/main" val="156324519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4" name="Text Box 2"/>
          <p:cNvSpPr txBox="1">
            <a:spLocks noChangeArrowheads="1"/>
          </p:cNvSpPr>
          <p:nvPr/>
        </p:nvSpPr>
        <p:spPr bwMode="auto">
          <a:xfrm>
            <a:off x="152400" y="173194"/>
            <a:ext cx="8763000" cy="6989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heSans M" pitchFamily="34" charset="0"/>
              </a:defRPr>
            </a:lvl1pPr>
            <a:lvl2pPr marL="471488" indent="-357188">
              <a:defRPr sz="2400">
                <a:solidFill>
                  <a:schemeClr val="tx1"/>
                </a:solidFill>
                <a:latin typeface="TheSans M" pitchFamily="34" charset="0"/>
              </a:defRPr>
            </a:lvl2pPr>
            <a:lvl3pPr>
              <a:defRPr sz="2400">
                <a:solidFill>
                  <a:schemeClr val="tx1"/>
                </a:solidFill>
                <a:latin typeface="TheSans M" pitchFamily="34" charset="0"/>
              </a:defRPr>
            </a:lvl3pPr>
            <a:lvl4pPr>
              <a:defRPr sz="2400">
                <a:solidFill>
                  <a:schemeClr val="tx1"/>
                </a:solidFill>
                <a:latin typeface="TheSans M" pitchFamily="34" charset="0"/>
              </a:defRPr>
            </a:lvl4pPr>
            <a:lvl5pPr>
              <a:defRPr sz="2400">
                <a:solidFill>
                  <a:schemeClr val="tx1"/>
                </a:solidFill>
                <a:latin typeface="TheSans M" pitchFamily="34" charset="0"/>
              </a:defRPr>
            </a:lvl5pPr>
            <a:lvl6pPr eaLnBrk="0" fontAlgn="base" hangingPunct="0">
              <a:spcBef>
                <a:spcPct val="0"/>
              </a:spcBef>
              <a:spcAft>
                <a:spcPct val="0"/>
              </a:spcAft>
              <a:defRPr sz="2400">
                <a:solidFill>
                  <a:schemeClr val="tx1"/>
                </a:solidFill>
                <a:latin typeface="TheSans M" pitchFamily="34" charset="0"/>
              </a:defRPr>
            </a:lvl6pPr>
            <a:lvl7pPr eaLnBrk="0" fontAlgn="base" hangingPunct="0">
              <a:spcBef>
                <a:spcPct val="0"/>
              </a:spcBef>
              <a:spcAft>
                <a:spcPct val="0"/>
              </a:spcAft>
              <a:defRPr sz="2400">
                <a:solidFill>
                  <a:schemeClr val="tx1"/>
                </a:solidFill>
                <a:latin typeface="TheSans M" pitchFamily="34" charset="0"/>
              </a:defRPr>
            </a:lvl7pPr>
            <a:lvl8pPr eaLnBrk="0" fontAlgn="base" hangingPunct="0">
              <a:spcBef>
                <a:spcPct val="0"/>
              </a:spcBef>
              <a:spcAft>
                <a:spcPct val="0"/>
              </a:spcAft>
              <a:defRPr sz="2400">
                <a:solidFill>
                  <a:schemeClr val="tx1"/>
                </a:solidFill>
                <a:latin typeface="TheSans M" pitchFamily="34" charset="0"/>
              </a:defRPr>
            </a:lvl8pPr>
            <a:lvl9pPr eaLnBrk="0" fontAlgn="base" hangingPunct="0">
              <a:spcBef>
                <a:spcPct val="0"/>
              </a:spcBef>
              <a:spcAft>
                <a:spcPct val="0"/>
              </a:spcAft>
              <a:defRPr sz="2400">
                <a:solidFill>
                  <a:schemeClr val="tx1"/>
                </a:solidFill>
                <a:latin typeface="TheSans M" pitchFamily="34" charset="0"/>
              </a:defRPr>
            </a:lvl9pPr>
          </a:lstStyle>
          <a:p>
            <a:pPr algn="ctr">
              <a:lnSpc>
                <a:spcPct val="90000"/>
              </a:lnSpc>
            </a:pPr>
            <a:r>
              <a:rPr lang="en-US" altLang="en-US" sz="5400" dirty="0">
                <a:effectLst>
                  <a:outerShdw blurRad="38100" dist="38100" dir="2700000" algn="tl">
                    <a:srgbClr val="000000">
                      <a:alpha val="43137"/>
                    </a:srgbClr>
                  </a:outerShdw>
                </a:effectLst>
                <a:latin typeface="Impact" panose="020B0806030902050204" pitchFamily="34" charset="0"/>
              </a:rPr>
              <a:t>What can you do </a:t>
            </a:r>
            <a:r>
              <a:rPr lang="en-US" altLang="en-US" sz="5400" dirty="0">
                <a:solidFill>
                  <a:srgbClr val="FF0000"/>
                </a:solidFill>
                <a:effectLst>
                  <a:outerShdw blurRad="38100" dist="38100" dir="2700000" algn="tl">
                    <a:srgbClr val="000000">
                      <a:alpha val="43137"/>
                    </a:srgbClr>
                  </a:outerShdw>
                </a:effectLst>
                <a:latin typeface="Impact" panose="020B0806030902050204" pitchFamily="34" charset="0"/>
              </a:rPr>
              <a:t>this year?</a:t>
            </a:r>
          </a:p>
          <a:p>
            <a:pPr lvl="1">
              <a:lnSpc>
                <a:spcPct val="90000"/>
              </a:lnSpc>
              <a:buFontTx/>
              <a:buChar char="•"/>
            </a:pPr>
            <a:r>
              <a:rPr lang="en-US" altLang="en-US" sz="4000" dirty="0">
                <a:effectLst>
                  <a:outerShdw blurRad="38100" dist="38100" dir="2700000" algn="tl">
                    <a:srgbClr val="000000">
                      <a:alpha val="43137"/>
                    </a:srgbClr>
                  </a:outerShdw>
                </a:effectLst>
                <a:latin typeface="Impact" panose="020B0806030902050204" pitchFamily="34" charset="0"/>
              </a:rPr>
              <a:t>Create a Student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Survey</a:t>
            </a:r>
          </a:p>
          <a:p>
            <a:pPr lvl="1">
              <a:lnSpc>
                <a:spcPct val="90000"/>
              </a:lnSpc>
              <a:buFontTx/>
              <a:buChar char="•"/>
            </a:pPr>
            <a:r>
              <a:rPr lang="en-US" altLang="en-US" sz="4000" dirty="0">
                <a:effectLst>
                  <a:outerShdw blurRad="38100" dist="38100" dir="2700000" algn="tl">
                    <a:srgbClr val="000000">
                      <a:alpha val="43137"/>
                    </a:srgbClr>
                  </a:outerShdw>
                </a:effectLst>
                <a:latin typeface="Impact" panose="020B0806030902050204" pitchFamily="34" charset="0"/>
              </a:rPr>
              <a:t>Create a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Student as Customer</a:t>
            </a:r>
            <a:r>
              <a:rPr lang="en-US" altLang="en-US" sz="4000" dirty="0">
                <a:effectLst>
                  <a:outerShdw blurRad="38100" dist="38100" dir="2700000" algn="tl">
                    <a:srgbClr val="000000">
                      <a:alpha val="43137"/>
                    </a:srgbClr>
                  </a:outerShdw>
                </a:effectLst>
                <a:latin typeface="Impact" panose="020B0806030902050204" pitchFamily="34" charset="0"/>
              </a:rPr>
              <a:t> Focused Orientation</a:t>
            </a:r>
          </a:p>
          <a:p>
            <a:pPr lvl="1">
              <a:lnSpc>
                <a:spcPct val="90000"/>
              </a:lnSpc>
              <a:buFontTx/>
              <a:buChar char="•"/>
            </a:pPr>
            <a:r>
              <a:rPr lang="en-US" altLang="en-US" sz="4000" dirty="0">
                <a:effectLst>
                  <a:outerShdw blurRad="38100" dist="38100" dir="2700000" algn="tl">
                    <a:srgbClr val="000000">
                      <a:alpha val="43137"/>
                    </a:srgbClr>
                  </a:outerShdw>
                </a:effectLst>
                <a:latin typeface="Impact" panose="020B0806030902050204" pitchFamily="34" charset="0"/>
              </a:rPr>
              <a:t>Create a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Suggestion Hotline</a:t>
            </a:r>
          </a:p>
          <a:p>
            <a:pPr lvl="1">
              <a:lnSpc>
                <a:spcPct val="90000"/>
              </a:lnSpc>
              <a:buFontTx/>
              <a:buChar char="•"/>
            </a:pPr>
            <a:r>
              <a:rPr lang="en-US" altLang="en-US" sz="4000" dirty="0">
                <a:effectLst>
                  <a:outerShdw blurRad="38100" dist="38100" dir="2700000" algn="tl">
                    <a:srgbClr val="000000">
                      <a:alpha val="43137"/>
                    </a:srgbClr>
                  </a:outerShdw>
                </a:effectLst>
                <a:latin typeface="Impact" panose="020B0806030902050204" pitchFamily="34" charset="0"/>
              </a:rPr>
              <a:t>Create a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CSI</a:t>
            </a:r>
            <a:r>
              <a:rPr lang="en-US" altLang="en-US" sz="4000" dirty="0">
                <a:effectLst>
                  <a:outerShdw blurRad="38100" dist="38100" dir="2700000" algn="tl">
                    <a:srgbClr val="000000">
                      <a:alpha val="43137"/>
                    </a:srgbClr>
                  </a:outerShdw>
                </a:effectLst>
                <a:latin typeface="Impact" panose="020B0806030902050204" pitchFamily="34" charset="0"/>
              </a:rPr>
              <a:t> team</a:t>
            </a:r>
          </a:p>
          <a:p>
            <a:pPr lvl="1">
              <a:lnSpc>
                <a:spcPct val="90000"/>
              </a:lnSpc>
              <a:buFontTx/>
              <a:buChar char="•"/>
            </a:pP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Allocate marketing money</a:t>
            </a:r>
            <a:r>
              <a:rPr lang="en-US" altLang="en-US" sz="4000" dirty="0">
                <a:effectLst>
                  <a:outerShdw blurRad="38100" dist="38100" dir="2700000" algn="tl">
                    <a:srgbClr val="000000">
                      <a:alpha val="43137"/>
                    </a:srgbClr>
                  </a:outerShdw>
                </a:effectLst>
                <a:latin typeface="Impact" panose="020B0806030902050204" pitchFamily="34" charset="0"/>
              </a:rPr>
              <a:t> to improve the student experience</a:t>
            </a:r>
          </a:p>
          <a:p>
            <a:pPr lvl="1">
              <a:lnSpc>
                <a:spcPct val="90000"/>
              </a:lnSpc>
              <a:buFontTx/>
              <a:buChar char="•"/>
            </a:pPr>
            <a:r>
              <a:rPr lang="en-US" altLang="en-US" sz="4000" dirty="0">
                <a:effectLst>
                  <a:outerShdw blurRad="38100" dist="38100" dir="2700000" algn="tl">
                    <a:srgbClr val="000000">
                      <a:alpha val="43137"/>
                    </a:srgbClr>
                  </a:outerShdw>
                </a:effectLst>
                <a:latin typeface="Impact" panose="020B0806030902050204" pitchFamily="34" charset="0"/>
              </a:rPr>
              <a:t>Create a </a:t>
            </a:r>
            <a:r>
              <a:rPr lang="en-US" altLang="en-US" sz="4000" dirty="0">
                <a:solidFill>
                  <a:srgbClr val="FF0000"/>
                </a:solidFill>
                <a:effectLst>
                  <a:outerShdw blurRad="38100" dist="38100" dir="2700000" algn="tl">
                    <a:srgbClr val="000000">
                      <a:alpha val="43137"/>
                    </a:srgbClr>
                  </a:outerShdw>
                </a:effectLst>
                <a:latin typeface="Impact" panose="020B0806030902050204" pitchFamily="34" charset="0"/>
              </a:rPr>
              <a:t>Rewards system </a:t>
            </a:r>
            <a:r>
              <a:rPr lang="en-US" altLang="en-US" sz="4000" dirty="0">
                <a:effectLst>
                  <a:outerShdw blurRad="38100" dist="38100" dir="2700000" algn="tl">
                    <a:srgbClr val="000000">
                      <a:alpha val="43137"/>
                    </a:srgbClr>
                  </a:outerShdw>
                </a:effectLst>
                <a:latin typeface="Impact" panose="020B0806030902050204" pitchFamily="34" charset="0"/>
              </a:rPr>
              <a:t>to recognize customer service performance or improvement</a:t>
            </a:r>
            <a:r>
              <a:rPr lang="en-US" altLang="en-US" sz="4400" dirty="0">
                <a:effectLst>
                  <a:outerShdw blurRad="38100" dist="38100" dir="2700000" algn="tl">
                    <a:srgbClr val="000000">
                      <a:alpha val="43137"/>
                    </a:srgbClr>
                  </a:outerShdw>
                </a:effectLst>
                <a:latin typeface="Impact" panose="020B0806030902050204" pitchFamily="34" charset="0"/>
              </a:rPr>
              <a:t> </a:t>
            </a:r>
          </a:p>
          <a:p>
            <a:pPr lvl="1">
              <a:lnSpc>
                <a:spcPct val="90000"/>
              </a:lnSpc>
              <a:buFontTx/>
              <a:buChar char="•"/>
            </a:pPr>
            <a:endParaRPr lang="en-US" altLang="en-US" sz="4000" dirty="0">
              <a:effectLst>
                <a:outerShdw blurRad="38100" dist="38100" dir="2700000" algn="tl">
                  <a:srgbClr val="000000">
                    <a:alpha val="43137"/>
                  </a:srgbClr>
                </a:outerShdw>
              </a:effectLst>
              <a:latin typeface="Impact" panose="020B0806030902050204" pitchFamily="34" charset="0"/>
            </a:endParaRPr>
          </a:p>
        </p:txBody>
      </p:sp>
    </p:spTree>
    <p:custDataLst>
      <p:tags r:id="rId1"/>
    </p:custDataLst>
    <p:extLst>
      <p:ext uri="{BB962C8B-B14F-4D97-AF65-F5344CB8AC3E}">
        <p14:creationId xmlns:p14="http://schemas.microsoft.com/office/powerpoint/2010/main" val="2249732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73474">
                                            <p:txEl>
                                              <p:pRg st="2" end="2"/>
                                            </p:txEl>
                                          </p:spTgt>
                                        </p:tgtEl>
                                        <p:attrNameLst>
                                          <p:attrName>style.visibility</p:attrName>
                                        </p:attrNameLst>
                                      </p:cBhvr>
                                      <p:to>
                                        <p:strVal val="visible"/>
                                      </p:to>
                                    </p:set>
                                    <p:animEffect transition="in" filter="wipe(left)">
                                      <p:cBhvr>
                                        <p:cTn id="7" dur="500"/>
                                        <p:tgtEl>
                                          <p:spTgt spid="873474">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73474">
                                            <p:txEl>
                                              <p:pRg st="3" end="3"/>
                                            </p:txEl>
                                          </p:spTgt>
                                        </p:tgtEl>
                                        <p:attrNameLst>
                                          <p:attrName>style.visibility</p:attrName>
                                        </p:attrNameLst>
                                      </p:cBhvr>
                                      <p:to>
                                        <p:strVal val="visible"/>
                                      </p:to>
                                    </p:set>
                                    <p:animEffect transition="in" filter="wipe(left)">
                                      <p:cBhvr>
                                        <p:cTn id="12" dur="500"/>
                                        <p:tgtEl>
                                          <p:spTgt spid="873474">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73474">
                                            <p:txEl>
                                              <p:pRg st="4" end="4"/>
                                            </p:txEl>
                                          </p:spTgt>
                                        </p:tgtEl>
                                        <p:attrNameLst>
                                          <p:attrName>style.visibility</p:attrName>
                                        </p:attrNameLst>
                                      </p:cBhvr>
                                      <p:to>
                                        <p:strVal val="visible"/>
                                      </p:to>
                                    </p:set>
                                    <p:animEffect transition="in" filter="wipe(left)">
                                      <p:cBhvr>
                                        <p:cTn id="17" dur="500"/>
                                        <p:tgtEl>
                                          <p:spTgt spid="873474">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73474">
                                            <p:txEl>
                                              <p:pRg st="5" end="5"/>
                                            </p:txEl>
                                          </p:spTgt>
                                        </p:tgtEl>
                                        <p:attrNameLst>
                                          <p:attrName>style.visibility</p:attrName>
                                        </p:attrNameLst>
                                      </p:cBhvr>
                                      <p:to>
                                        <p:strVal val="visible"/>
                                      </p:to>
                                    </p:set>
                                    <p:animEffect transition="in" filter="wipe(left)">
                                      <p:cBhvr>
                                        <p:cTn id="22" dur="500"/>
                                        <p:tgtEl>
                                          <p:spTgt spid="873474">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873474">
                                            <p:txEl>
                                              <p:pRg st="6" end="6"/>
                                            </p:txEl>
                                          </p:spTgt>
                                        </p:tgtEl>
                                        <p:attrNameLst>
                                          <p:attrName>style.visibility</p:attrName>
                                        </p:attrNameLst>
                                      </p:cBhvr>
                                      <p:to>
                                        <p:strVal val="visible"/>
                                      </p:to>
                                    </p:set>
                                    <p:animEffect transition="in" filter="wipe(left)">
                                      <p:cBhvr>
                                        <p:cTn id="27" dur="500"/>
                                        <p:tgtEl>
                                          <p:spTgt spid="8734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8600"/>
            <a:ext cx="8763000" cy="5755422"/>
          </a:xfrm>
          <a:prstGeom prst="rect">
            <a:avLst/>
          </a:prstGeom>
        </p:spPr>
        <p:txBody>
          <a:bodyPr wrap="square">
            <a:spAutoFit/>
          </a:bodyPr>
          <a:lstStyle/>
          <a:p>
            <a:pPr algn="ctr"/>
            <a:r>
              <a:rPr lang="en-US" sz="8000" dirty="0">
                <a:effectLst>
                  <a:outerShdw blurRad="38100" dist="38100" dir="2700000" algn="tl">
                    <a:srgbClr val="000000">
                      <a:alpha val="43137"/>
                    </a:srgbClr>
                  </a:outerShdw>
                </a:effectLst>
                <a:latin typeface="Impact" panose="020B0806030902050204" pitchFamily="34" charset="0"/>
              </a:rPr>
              <a:t>One person can                     </a:t>
            </a:r>
            <a:r>
              <a:rPr lang="en-US" sz="8000" dirty="0">
                <a:solidFill>
                  <a:srgbClr val="FF0000"/>
                </a:solidFill>
                <a:effectLst>
                  <a:outerShdw blurRad="38100" dist="38100" dir="2700000" algn="tl">
                    <a:srgbClr val="000000">
                      <a:alpha val="43137"/>
                    </a:srgbClr>
                  </a:outerShdw>
                </a:effectLst>
                <a:latin typeface="Impact" panose="020B0806030902050204" pitchFamily="34" charset="0"/>
              </a:rPr>
              <a:t>make a difference            </a:t>
            </a:r>
            <a:r>
              <a:rPr lang="en-US" sz="8000" dirty="0">
                <a:effectLst>
                  <a:outerShdw blurRad="38100" dist="38100" dir="2700000" algn="tl">
                    <a:srgbClr val="000000">
                      <a:alpha val="43137"/>
                    </a:srgbClr>
                  </a:outerShdw>
                </a:effectLst>
                <a:latin typeface="Impact" panose="020B0806030902050204" pitchFamily="34" charset="0"/>
              </a:rPr>
              <a:t>and every person  should try.</a:t>
            </a:r>
          </a:p>
          <a:p>
            <a:pPr algn="ctr"/>
            <a:r>
              <a:rPr lang="en-US" sz="4800" dirty="0">
                <a:effectLst>
                  <a:outerShdw blurRad="38100" dist="38100" dir="2700000" algn="tl">
                    <a:srgbClr val="000000">
                      <a:alpha val="43137"/>
                    </a:srgbClr>
                  </a:outerShdw>
                </a:effectLst>
                <a:latin typeface="Impact" panose="020B0806030902050204" pitchFamily="34" charset="0"/>
              </a:rPr>
              <a:t>John F. Kennedy</a:t>
            </a:r>
            <a:endParaRPr lang="en-US" sz="40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83054377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nchor="t"/>
          <a:lstStyle/>
          <a:p>
            <a:pPr eaLnBrk="1" hangingPunct="1"/>
            <a:endParaRPr lang="en-US" altLang="en-US"/>
          </a:p>
        </p:txBody>
      </p:sp>
      <p:sp>
        <p:nvSpPr>
          <p:cNvPr id="172035" name="Rectangle 3"/>
          <p:cNvSpPr>
            <a:spLocks noGrp="1" noChangeArrowheads="1"/>
          </p:cNvSpPr>
          <p:nvPr>
            <p:ph idx="1"/>
          </p:nvPr>
        </p:nvSpPr>
        <p:spPr/>
        <p:txBody>
          <a:bodyPr/>
          <a:lstStyle/>
          <a:p>
            <a:pPr eaLnBrk="1" hangingPunct="1"/>
            <a:endParaRPr lang="en-US" altLang="en-US"/>
          </a:p>
        </p:txBody>
      </p:sp>
      <p:pic>
        <p:nvPicPr>
          <p:cNvPr id="172036" name="Picture 4" descr="intrvw_starfish_6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600200"/>
            <a:ext cx="9144000" cy="1143000"/>
          </a:xfrm>
        </p:spPr>
        <p:txBody>
          <a:bodyPr/>
          <a:lstStyle/>
          <a:p>
            <a:pPr>
              <a:defRPr/>
            </a:pPr>
            <a:r>
              <a:rPr lang="en-US" sz="7200">
                <a:solidFill>
                  <a:schemeClr val="tx1"/>
                </a:solidFill>
                <a:effectLst>
                  <a:outerShdw blurRad="38100" dist="38100" dir="2700000" algn="tl">
                    <a:srgbClr val="C0C0C0"/>
                  </a:outerShdw>
                </a:effectLst>
              </a:rPr>
              <a:t>One expectation </a:t>
            </a:r>
            <a:br>
              <a:rPr lang="en-US" sz="7200">
                <a:solidFill>
                  <a:schemeClr val="tx1"/>
                </a:solidFill>
                <a:effectLst>
                  <a:outerShdw blurRad="38100" dist="38100" dir="2700000" algn="tl">
                    <a:srgbClr val="C0C0C0"/>
                  </a:outerShdw>
                </a:effectLst>
              </a:rPr>
            </a:br>
            <a:r>
              <a:rPr lang="en-US" sz="7200">
                <a:solidFill>
                  <a:schemeClr val="tx1"/>
                </a:solidFill>
                <a:effectLst>
                  <a:outerShdw blurRad="38100" dist="38100" dir="2700000" algn="tl">
                    <a:srgbClr val="C0C0C0"/>
                  </a:outerShdw>
                </a:effectLst>
              </a:rPr>
              <a:t>of any meeting:</a:t>
            </a:r>
            <a:br>
              <a:rPr lang="en-US" sz="6600">
                <a:solidFill>
                  <a:schemeClr val="tx1"/>
                </a:solidFill>
                <a:effectLst>
                  <a:outerShdw blurRad="38100" dist="38100" dir="2700000" algn="tl">
                    <a:srgbClr val="C0C0C0"/>
                  </a:outerShdw>
                </a:effectLst>
              </a:rPr>
            </a:br>
            <a:endParaRPr lang="en-US" sz="6600">
              <a:solidFill>
                <a:schemeClr val="tx1"/>
              </a:solidFill>
              <a:effectLst>
                <a:outerShdw blurRad="38100" dist="38100" dir="2700000" algn="tl">
                  <a:srgbClr val="C0C0C0"/>
                </a:outerShdw>
              </a:effectLst>
            </a:endParaRPr>
          </a:p>
        </p:txBody>
      </p:sp>
      <p:sp>
        <p:nvSpPr>
          <p:cNvPr id="3" name="Rectangle 2"/>
          <p:cNvSpPr/>
          <p:nvPr/>
        </p:nvSpPr>
        <p:spPr>
          <a:xfrm>
            <a:off x="0" y="3013075"/>
            <a:ext cx="9144000" cy="2286000"/>
          </a:xfrm>
          <a:prstGeom prst="rect">
            <a:avLst/>
          </a:prstGeom>
        </p:spPr>
        <p:txBody>
          <a:bodyPr>
            <a:spAutoFit/>
          </a:bodyPr>
          <a:lstStyle/>
          <a:p>
            <a:pPr algn="ctr">
              <a:defRPr/>
            </a:pPr>
            <a:r>
              <a:rPr lang="en-US" sz="7200" dirty="0">
                <a:effectLst>
                  <a:outerShdw blurRad="38100" dist="38100" dir="2700000" algn="tl">
                    <a:srgbClr val="C0C0C0"/>
                  </a:outerShdw>
                </a:effectLst>
                <a:latin typeface="Impact" pitchFamily="34" charset="0"/>
                <a:cs typeface="Arial" charset="0"/>
              </a:rPr>
              <a:t>We want the meeting </a:t>
            </a:r>
            <a:br>
              <a:rPr lang="en-US" sz="7200" dirty="0">
                <a:effectLst>
                  <a:outerShdw blurRad="38100" dist="38100" dir="2700000" algn="tl">
                    <a:srgbClr val="C0C0C0"/>
                  </a:outerShdw>
                </a:effectLst>
                <a:latin typeface="Impact" pitchFamily="34" charset="0"/>
                <a:cs typeface="Arial" charset="0"/>
              </a:rPr>
            </a:br>
            <a:r>
              <a:rPr lang="en-US" sz="7200" dirty="0">
                <a:effectLst>
                  <a:outerShdw blurRad="38100" dist="38100" dir="2700000" algn="tl">
                    <a:srgbClr val="C0C0C0"/>
                  </a:outerShdw>
                </a:effectLst>
                <a:latin typeface="Impact" pitchFamily="34" charset="0"/>
                <a:cs typeface="Arial" charset="0"/>
              </a:rPr>
              <a:t>to </a:t>
            </a:r>
            <a:r>
              <a:rPr lang="en-US" sz="7200" dirty="0">
                <a:solidFill>
                  <a:srgbClr val="FF0000"/>
                </a:solidFill>
                <a:effectLst>
                  <a:outerShdw blurRad="38100" dist="38100" dir="2700000" algn="tl">
                    <a:srgbClr val="C0C0C0"/>
                  </a:outerShdw>
                </a:effectLst>
                <a:latin typeface="Impact" pitchFamily="34" charset="0"/>
                <a:cs typeface="Arial" charset="0"/>
              </a:rPr>
              <a:t>change</a:t>
            </a:r>
            <a:r>
              <a:rPr lang="en-US" sz="7200" dirty="0">
                <a:effectLst>
                  <a:outerShdw blurRad="38100" dist="38100" dir="2700000" algn="tl">
                    <a:srgbClr val="C0C0C0"/>
                  </a:outerShdw>
                </a:effectLst>
                <a:latin typeface="Impact" pitchFamily="34" charset="0"/>
                <a:cs typeface="Arial" charset="0"/>
              </a:rPr>
              <a:t> things.</a:t>
            </a:r>
            <a:endParaRPr lang="en-US" sz="3200" dirty="0">
              <a:latin typeface="Impact"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09600"/>
            <a:ext cx="9144000" cy="1143000"/>
          </a:xfrm>
        </p:spPr>
        <p:txBody>
          <a:bodyPr/>
          <a:lstStyle/>
          <a:p>
            <a:pPr>
              <a:defRPr/>
            </a:pPr>
            <a:r>
              <a:rPr lang="en-US" sz="6600">
                <a:solidFill>
                  <a:schemeClr val="tx1"/>
                </a:solidFill>
                <a:effectLst>
                  <a:outerShdw blurRad="38100" dist="38100" dir="2700000" algn="tl">
                    <a:srgbClr val="C0C0C0"/>
                  </a:outerShdw>
                </a:effectLst>
              </a:rPr>
              <a:t>People change things.</a:t>
            </a:r>
          </a:p>
        </p:txBody>
      </p:sp>
      <p:sp>
        <p:nvSpPr>
          <p:cNvPr id="3" name="Rectangle 2"/>
          <p:cNvSpPr/>
          <p:nvPr/>
        </p:nvSpPr>
        <p:spPr>
          <a:xfrm>
            <a:off x="0" y="2133600"/>
            <a:ext cx="9144000" cy="1098550"/>
          </a:xfrm>
          <a:prstGeom prst="rect">
            <a:avLst/>
          </a:prstGeom>
        </p:spPr>
        <p:txBody>
          <a:bodyPr>
            <a:spAutoFit/>
          </a:bodyPr>
          <a:lstStyle/>
          <a:p>
            <a:pPr algn="ctr">
              <a:defRPr/>
            </a:pPr>
            <a:r>
              <a:rPr lang="en-US" sz="6600" dirty="0">
                <a:solidFill>
                  <a:srgbClr val="000000"/>
                </a:solidFill>
                <a:effectLst>
                  <a:outerShdw blurRad="38100" dist="38100" dir="2700000" algn="tl">
                    <a:srgbClr val="C0C0C0"/>
                  </a:outerShdw>
                </a:effectLst>
                <a:latin typeface="Impact" pitchFamily="34" charset="0"/>
                <a:cs typeface="Arial" charset="0"/>
              </a:rPr>
              <a:t>So when do we start?</a:t>
            </a:r>
          </a:p>
        </p:txBody>
      </p:sp>
      <p:sp>
        <p:nvSpPr>
          <p:cNvPr id="4" name="Rectangle 3"/>
          <p:cNvSpPr/>
          <p:nvPr/>
        </p:nvSpPr>
        <p:spPr>
          <a:xfrm>
            <a:off x="0" y="3505200"/>
            <a:ext cx="9144000" cy="2895600"/>
          </a:xfrm>
          <a:prstGeom prst="rect">
            <a:avLst/>
          </a:prstGeom>
        </p:spPr>
        <p:txBody>
          <a:bodyPr>
            <a:spAutoFit/>
          </a:bodyPr>
          <a:lstStyle/>
          <a:p>
            <a:pPr algn="ctr">
              <a:defRPr/>
            </a:pPr>
            <a:r>
              <a:rPr lang="en-US" sz="18400" dirty="0">
                <a:solidFill>
                  <a:srgbClr val="FF0000"/>
                </a:solidFill>
                <a:effectLst>
                  <a:outerShdw blurRad="38100" dist="38100" dir="2700000" algn="tl">
                    <a:srgbClr val="C0C0C0"/>
                  </a:outerShdw>
                </a:effectLst>
                <a:latin typeface="Impact" pitchFamily="34" charset="0"/>
                <a:cs typeface="Arial" charset="0"/>
              </a:rPr>
              <a:t>NOW!</a:t>
            </a:r>
            <a:endParaRPr lang="en-US" sz="7200" dirty="0">
              <a:solidFill>
                <a:srgbClr val="FF0000"/>
              </a:solidFill>
              <a:latin typeface="Impact"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9"/>
          <p:cNvSpPr txBox="1">
            <a:spLocks noChangeArrowheads="1"/>
          </p:cNvSpPr>
          <p:nvPr/>
        </p:nvSpPr>
        <p:spPr bwMode="auto">
          <a:xfrm>
            <a:off x="3124200" y="2438400"/>
            <a:ext cx="6172200" cy="2665413"/>
          </a:xfrm>
          <a:prstGeom prst="rect">
            <a:avLst/>
          </a:prstGeom>
          <a:noFill/>
          <a:ln w="9525">
            <a:noFill/>
            <a:miter lim="800000"/>
            <a:headEnd/>
            <a:tailEnd/>
          </a:ln>
        </p:spPr>
        <p:txBody>
          <a:bodyPr>
            <a:spAutoFit/>
          </a:bodyPr>
          <a:lstStyle/>
          <a:p>
            <a:pPr eaLnBrk="0" hangingPunct="0">
              <a:lnSpc>
                <a:spcPct val="60000"/>
              </a:lnSpc>
              <a:spcBef>
                <a:spcPct val="50000"/>
              </a:spcBef>
              <a:defRPr/>
            </a:pPr>
            <a:r>
              <a:rPr lang="en-US" sz="4400" dirty="0">
                <a:solidFill>
                  <a:srgbClr val="000000"/>
                </a:solidFill>
                <a:latin typeface="Impact" pitchFamily="34" charset="0"/>
                <a:cs typeface="+mn-cs"/>
              </a:rPr>
              <a:t>Bill Quiseng</a:t>
            </a:r>
          </a:p>
          <a:p>
            <a:pPr eaLnBrk="0" hangingPunct="0">
              <a:lnSpc>
                <a:spcPct val="60000"/>
              </a:lnSpc>
              <a:spcBef>
                <a:spcPct val="50000"/>
              </a:spcBef>
              <a:defRPr/>
            </a:pPr>
            <a:r>
              <a:rPr lang="en-US" sz="3200" dirty="0">
                <a:solidFill>
                  <a:srgbClr val="000000"/>
                </a:solidFill>
                <a:latin typeface="Impact" pitchFamily="34" charset="0"/>
                <a:cs typeface="+mn-cs"/>
              </a:rPr>
              <a:t>billq@billquiseng.com</a:t>
            </a:r>
          </a:p>
          <a:p>
            <a:pPr eaLnBrk="0" hangingPunct="0">
              <a:lnSpc>
                <a:spcPct val="60000"/>
              </a:lnSpc>
              <a:spcBef>
                <a:spcPct val="50000"/>
              </a:spcBef>
              <a:defRPr/>
            </a:pPr>
            <a:r>
              <a:rPr lang="en-US" sz="3200" dirty="0">
                <a:solidFill>
                  <a:srgbClr val="000000"/>
                </a:solidFill>
                <a:latin typeface="Impact" pitchFamily="34" charset="0"/>
                <a:cs typeface="+mn-cs"/>
              </a:rPr>
              <a:t>231.881.0695</a:t>
            </a:r>
          </a:p>
          <a:p>
            <a:pPr eaLnBrk="0" hangingPunct="0">
              <a:lnSpc>
                <a:spcPct val="60000"/>
              </a:lnSpc>
              <a:spcBef>
                <a:spcPct val="50000"/>
              </a:spcBef>
              <a:defRPr/>
            </a:pPr>
            <a:r>
              <a:rPr lang="en-US" sz="3200" dirty="0">
                <a:solidFill>
                  <a:srgbClr val="000000"/>
                </a:solidFill>
                <a:latin typeface="Impact" pitchFamily="34" charset="0"/>
                <a:cs typeface="+mn-cs"/>
              </a:rPr>
              <a:t>facebook.com/</a:t>
            </a:r>
            <a:r>
              <a:rPr lang="en-US" sz="3200" dirty="0" err="1">
                <a:solidFill>
                  <a:srgbClr val="000000"/>
                </a:solidFill>
                <a:latin typeface="Impact" pitchFamily="34" charset="0"/>
                <a:cs typeface="+mn-cs"/>
              </a:rPr>
              <a:t>billquisengdotcom</a:t>
            </a:r>
            <a:endParaRPr lang="en-US" sz="3200" dirty="0">
              <a:solidFill>
                <a:srgbClr val="000000"/>
              </a:solidFill>
              <a:latin typeface="Impact" pitchFamily="34" charset="0"/>
              <a:cs typeface="+mn-cs"/>
            </a:endParaRPr>
          </a:p>
          <a:p>
            <a:pPr eaLnBrk="0" hangingPunct="0">
              <a:lnSpc>
                <a:spcPct val="60000"/>
              </a:lnSpc>
              <a:spcBef>
                <a:spcPct val="50000"/>
              </a:spcBef>
              <a:defRPr/>
            </a:pPr>
            <a:r>
              <a:rPr lang="en-US" sz="3200" dirty="0">
                <a:solidFill>
                  <a:srgbClr val="000000"/>
                </a:solidFill>
                <a:latin typeface="Impact" pitchFamily="34" charset="0"/>
                <a:cs typeface="+mn-cs"/>
              </a:rPr>
              <a:t>Twitter @</a:t>
            </a:r>
            <a:r>
              <a:rPr lang="en-US" sz="3200" dirty="0" err="1">
                <a:solidFill>
                  <a:srgbClr val="000000"/>
                </a:solidFill>
                <a:latin typeface="Impact" pitchFamily="34" charset="0"/>
                <a:cs typeface="+mn-cs"/>
              </a:rPr>
              <a:t>billquiseng</a:t>
            </a:r>
            <a:endParaRPr lang="en-US" sz="3200" dirty="0">
              <a:solidFill>
                <a:srgbClr val="000000"/>
              </a:solidFill>
              <a:latin typeface="Impact" pitchFamily="34" charset="0"/>
              <a:cs typeface="+mn-cs"/>
            </a:endParaRPr>
          </a:p>
        </p:txBody>
      </p:sp>
      <p:sp>
        <p:nvSpPr>
          <p:cNvPr id="7" name="Title 6"/>
          <p:cNvSpPr>
            <a:spLocks noGrp="1"/>
          </p:cNvSpPr>
          <p:nvPr>
            <p:ph type="title"/>
          </p:nvPr>
        </p:nvSpPr>
        <p:spPr>
          <a:xfrm>
            <a:off x="0" y="609600"/>
            <a:ext cx="9144000" cy="1143000"/>
          </a:xfrm>
        </p:spPr>
        <p:txBody>
          <a:bodyPr/>
          <a:lstStyle/>
          <a:p>
            <a:pPr>
              <a:defRPr/>
            </a:pPr>
            <a:r>
              <a:rPr lang="en-US" sz="11500" dirty="0">
                <a:solidFill>
                  <a:srgbClr val="FF0000"/>
                </a:solidFill>
                <a:effectLst>
                  <a:outerShdw blurRad="38100" dist="38100" dir="2700000" algn="tl">
                    <a:srgbClr val="000000">
                      <a:alpha val="43137"/>
                    </a:srgbClr>
                  </a:outerShdw>
                </a:effectLst>
                <a:ea typeface="+mj-ea"/>
              </a:rPr>
              <a:t>Thank You</a:t>
            </a:r>
          </a:p>
        </p:txBody>
      </p:sp>
      <p:pic>
        <p:nvPicPr>
          <p:cNvPr id="175109" name="Picture 8" descr="billquisengtwitter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2425" y="2362200"/>
            <a:ext cx="26955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5 We C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7315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5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WER3D TRANSITION" val="OnEdge.p3d 0"/>
  <p:tag name="POWER3D OPTIONS" val="Fast "/>
</p:tagLst>
</file>

<file path=ppt/tags/tag2.xml><?xml version="1.0" encoding="utf-8"?>
<p:tagLst xmlns:a="http://schemas.openxmlformats.org/drawingml/2006/main" xmlns:r="http://schemas.openxmlformats.org/officeDocument/2006/relationships" xmlns:p="http://schemas.openxmlformats.org/presentationml/2006/main">
  <p:tag name="POWER3D TRANSITION" val="OnEdge.p3d 0"/>
  <p:tag name="POWER3D OPTIONS" val="Fast "/>
</p:tagLst>
</file>

<file path=ppt/tags/tag3.xml><?xml version="1.0" encoding="utf-8"?>
<p:tagLst xmlns:a="http://schemas.openxmlformats.org/drawingml/2006/main" xmlns:r="http://schemas.openxmlformats.org/officeDocument/2006/relationships" xmlns:p="http://schemas.openxmlformats.org/presentationml/2006/main">
  <p:tag name="POWER3D TRANSITION" val="OnEdge.p3d 0"/>
  <p:tag name="POWER3D OPTIONS" val="Fast "/>
</p:tagLst>
</file>

<file path=ppt/tags/tag4.xml><?xml version="1.0" encoding="utf-8"?>
<p:tagLst xmlns:a="http://schemas.openxmlformats.org/drawingml/2006/main" xmlns:r="http://schemas.openxmlformats.org/officeDocument/2006/relationships" xmlns:p="http://schemas.openxmlformats.org/presentationml/2006/main">
  <p:tag name="POWER3D TRANSITION" val="OnEdge.p3d 0"/>
  <p:tag name="POWER3D OPTIONS" val="Fast "/>
</p:tagLst>
</file>

<file path=ppt/tags/tag5.xml><?xml version="1.0" encoding="utf-8"?>
<p:tagLst xmlns:a="http://schemas.openxmlformats.org/drawingml/2006/main" xmlns:r="http://schemas.openxmlformats.org/officeDocument/2006/relationships" xmlns:p="http://schemas.openxmlformats.org/presentationml/2006/main">
  <p:tag name="POWER3D TRANSITION" val="OnEdge.p3d 0"/>
  <p:tag name="POWER3D OPTIONS" val="Fast "/>
</p:tagLst>
</file>

<file path=ppt/tags/tag6.xml><?xml version="1.0" encoding="utf-8"?>
<p:tagLst xmlns:a="http://schemas.openxmlformats.org/drawingml/2006/main" xmlns:r="http://schemas.openxmlformats.org/officeDocument/2006/relationships" xmlns:p="http://schemas.openxmlformats.org/presentationml/2006/main">
  <p:tag name="POWER3D TRANSITION" val="OnEdge.p3d 0"/>
  <p:tag name="POWER3D OPTIONS" val="Fast "/>
</p:tagLst>
</file>

<file path=ppt/tags/tag7.xml><?xml version="1.0" encoding="utf-8"?>
<p:tagLst xmlns:a="http://schemas.openxmlformats.org/drawingml/2006/main" xmlns:r="http://schemas.openxmlformats.org/officeDocument/2006/relationships" xmlns:p="http://schemas.openxmlformats.org/presentationml/2006/main">
  <p:tag name="POWER3D TRANSITION" val="OnEdge.p3d 0"/>
  <p:tag name="POWER3D OPTIONS" val="Fast "/>
</p:tagLst>
</file>

<file path=ppt/tags/tag8.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9.xml><?xml version="1.0" encoding="utf-8"?>
<p:tagLst xmlns:a="http://schemas.openxmlformats.org/drawingml/2006/main" xmlns:r="http://schemas.openxmlformats.org/officeDocument/2006/relationships" xmlns:p="http://schemas.openxmlformats.org/presentationml/2006/main">
  <p:tag name="POWER3D TRANSITION" val="Slabrota.p3d 2"/>
  <p:tag name="POWER3D OPTIONS" val="Fast "/>
  <p:tag name="POWER3D IMAGE0" val="PINBUMP.TGA"/>
</p:tagLst>
</file>

<file path=ppt/tags/tag10.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11.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12.xml><?xml version="1.0" encoding="utf-8"?>
<p:tagLst xmlns:a="http://schemas.openxmlformats.org/drawingml/2006/main" xmlns:r="http://schemas.openxmlformats.org/officeDocument/2006/relationships" xmlns:p="http://schemas.openxmlformats.org/presentationml/2006/main">
  <p:tag name="POWER3D TRANSITION" val="Slabrota.p3d 2"/>
  <p:tag name="POWER3D OPTIONS" val="Fast "/>
  <p:tag name="POWER3D IMAGE0" val="PINBUMP.TGA"/>
</p:tagLst>
</file>

<file path=ppt/tags/tag13.xml><?xml version="1.0" encoding="utf-8"?>
<p:tagLst xmlns:a="http://schemas.openxmlformats.org/drawingml/2006/main" xmlns:r="http://schemas.openxmlformats.org/officeDocument/2006/relationships" xmlns:p="http://schemas.openxmlformats.org/presentationml/2006/main">
  <p:tag name="POWER3D TRANSITION" val="Slabrota.p3d 2"/>
  <p:tag name="POWER3D OPTIONS" val="Fast "/>
  <p:tag name="POWER3D IMAGE0" val="PINBUMP.TGA"/>
</p:tagLst>
</file>

<file path=ppt/tags/tag14.xml><?xml version="1.0" encoding="utf-8"?>
<p:tagLst xmlns:a="http://schemas.openxmlformats.org/drawingml/2006/main" xmlns:r="http://schemas.openxmlformats.org/officeDocument/2006/relationships" xmlns:p="http://schemas.openxmlformats.org/presentationml/2006/main">
  <p:tag name="POWER3D TRANSITION" val="Slabrota.p3d 2"/>
  <p:tag name="POWER3D OPTIONS" val="Fast "/>
  <p:tag name="POWER3D IMAGE0" val="PINBUMP.TGA"/>
</p:tagLst>
</file>

<file path=ppt/tags/tag15.xml><?xml version="1.0" encoding="utf-8"?>
<p:tagLst xmlns:a="http://schemas.openxmlformats.org/drawingml/2006/main" xmlns:r="http://schemas.openxmlformats.org/officeDocument/2006/relationships" xmlns:p="http://schemas.openxmlformats.org/presentationml/2006/main">
  <p:tag name="POWER3D TRANSITION" val="Slabrota.p3d 2"/>
  <p:tag name="POWER3D OPTIONS" val="Fast "/>
  <p:tag name="POWER3D IMAGE0" val="PINBUMP.TGA"/>
</p:tagLst>
</file>

<file path=ppt/tags/tag16.xml><?xml version="1.0" encoding="utf-8"?>
<p:tagLst xmlns:a="http://schemas.openxmlformats.org/drawingml/2006/main" xmlns:r="http://schemas.openxmlformats.org/officeDocument/2006/relationships" xmlns:p="http://schemas.openxmlformats.org/presentationml/2006/main">
  <p:tag name="POWER3D OPTIONS" val="Fast "/>
</p:tagLst>
</file>

<file path=ppt/tags/tag17.xml><?xml version="1.0" encoding="utf-8"?>
<p:tagLst xmlns:a="http://schemas.openxmlformats.org/drawingml/2006/main" xmlns:r="http://schemas.openxmlformats.org/officeDocument/2006/relationships" xmlns:p="http://schemas.openxmlformats.org/presentationml/2006/main">
  <p:tag name="POWER3D OPTIONS" val="Fast "/>
</p:tagLst>
</file>

<file path=ppt/tags/tag18.xml><?xml version="1.0" encoding="utf-8"?>
<p:tagLst xmlns:a="http://schemas.openxmlformats.org/drawingml/2006/main" xmlns:r="http://schemas.openxmlformats.org/officeDocument/2006/relationships" xmlns:p="http://schemas.openxmlformats.org/presentationml/2006/main">
  <p:tag name="POWER3D TRANSITION" val="Slabrota.p3d 2"/>
  <p:tag name="POWER3D OPTIONS" val="Fast "/>
  <p:tag name="POWER3D IMAGE0" val="PINBUMP.TGA"/>
</p:tagLst>
</file>

<file path=ppt/tags/tag19.xml><?xml version="1.0" encoding="utf-8"?>
<p:tagLst xmlns:a="http://schemas.openxmlformats.org/drawingml/2006/main" xmlns:r="http://schemas.openxmlformats.org/officeDocument/2006/relationships" xmlns:p="http://schemas.openxmlformats.org/presentationml/2006/main">
  <p:tag name="POWER3D OPTIONS" val="Fast "/>
</p:tagLst>
</file>

<file path=ppt/tags/tag20.xml><?xml version="1.0" encoding="utf-8"?>
<p:tagLst xmlns:a="http://schemas.openxmlformats.org/drawingml/2006/main" xmlns:r="http://schemas.openxmlformats.org/officeDocument/2006/relationships" xmlns:p="http://schemas.openxmlformats.org/presentationml/2006/main">
  <p:tag name="POWER3D OPTIONS" val="Fast "/>
</p:tagLst>
</file>

<file path=ppt/tags/tag21.xml><?xml version="1.0" encoding="utf-8"?>
<p:tagLst xmlns:a="http://schemas.openxmlformats.org/drawingml/2006/main" xmlns:r="http://schemas.openxmlformats.org/officeDocument/2006/relationships" xmlns:p="http://schemas.openxmlformats.org/presentationml/2006/main">
  <p:tag name="POWER3D OPTIONS" val="Fast "/>
</p:tagLst>
</file>

<file path=ppt/tags/tag22.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23.xml><?xml version="1.0" encoding="utf-8"?>
<p:tagLst xmlns:a="http://schemas.openxmlformats.org/drawingml/2006/main" xmlns:r="http://schemas.openxmlformats.org/officeDocument/2006/relationships" xmlns:p="http://schemas.openxmlformats.org/presentationml/2006/main">
  <p:tag name="POWER3D OPTIONS" val="Fast "/>
</p:tagLst>
</file>

<file path=ppt/tags/tag24.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25.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26.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27.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28.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29.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30.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31.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32.xml><?xml version="1.0" encoding="utf-8"?>
<p:tagLst xmlns:a="http://schemas.openxmlformats.org/drawingml/2006/main" xmlns:r="http://schemas.openxmlformats.org/officeDocument/2006/relationships" xmlns:p="http://schemas.openxmlformats.org/presentationml/2006/main">
  <p:tag name="POWER3D TRANSITION" val="Slabrota.p3d 2"/>
  <p:tag name="POWER3D OPTIONS" val="Fast "/>
  <p:tag name="POWER3D IMAGE0" val="PINBUMP.TGA"/>
</p:tagLst>
</file>

<file path=ppt/tags/tag33.xml><?xml version="1.0" encoding="utf-8"?>
<p:tagLst xmlns:a="http://schemas.openxmlformats.org/drawingml/2006/main" xmlns:r="http://schemas.openxmlformats.org/officeDocument/2006/relationships" xmlns:p="http://schemas.openxmlformats.org/presentationml/2006/main">
  <p:tag name="POWER3D IMAGE1" val="PINBUMP.TGA"/>
  <p:tag name="POWER3D IMAGE0" val="PINBUMP.TGA"/>
  <p:tag name="POWER3D OPTIONS" val="Fast "/>
  <p:tag name="POWER3D TRANSITION" val="Slabflip.p3d 1"/>
</p:tagLst>
</file>

<file path=ppt/tags/tag34.xml><?xml version="1.0" encoding="utf-8"?>
<p:tagLst xmlns:a="http://schemas.openxmlformats.org/drawingml/2006/main" xmlns:r="http://schemas.openxmlformats.org/officeDocument/2006/relationships" xmlns:p="http://schemas.openxmlformats.org/presentationml/2006/main">
  <p:tag name="POWER3D IMAGE0" val="PINBUMP.TGA"/>
  <p:tag name="POWER3D OPTIONS" val="Fast "/>
  <p:tag name="POWER3D TRANSITION" val="Slabrota.p3d 3"/>
</p:tagLst>
</file>

<file path=ppt/tags/tag35.xml><?xml version="1.0" encoding="utf-8"?>
<p:tagLst xmlns:a="http://schemas.openxmlformats.org/drawingml/2006/main" xmlns:r="http://schemas.openxmlformats.org/officeDocument/2006/relationships" xmlns:p="http://schemas.openxmlformats.org/presentationml/2006/main">
  <p:tag name="POWER3D OPTIONS" val="Fast "/>
  <p:tag name="POWER3D TRANSITION" val="Bilboard.p3d 0"/>
</p:tagLst>
</file>

<file path=ppt/tags/tag36.xml><?xml version="1.0" encoding="utf-8"?>
<p:tagLst xmlns:a="http://schemas.openxmlformats.org/drawingml/2006/main" xmlns:r="http://schemas.openxmlformats.org/officeDocument/2006/relationships" xmlns:p="http://schemas.openxmlformats.org/presentationml/2006/main">
  <p:tag name="POWER3D OPTIONS" val="Fast "/>
  <p:tag name="POWER3D TRANSITION" val="Bilboard.p3d 0"/>
</p:tagLst>
</file>

<file path=ppt/tags/tag37.xml><?xml version="1.0" encoding="utf-8"?>
<p:tagLst xmlns:a="http://schemas.openxmlformats.org/drawingml/2006/main" xmlns:r="http://schemas.openxmlformats.org/officeDocument/2006/relationships" xmlns:p="http://schemas.openxmlformats.org/presentationml/2006/main">
  <p:tag name="POWER3D OPTIONS" val="Fast "/>
  <p:tag name="POWER3D TRANSITION" val="Bilboard.p3d 0"/>
</p:tagLst>
</file>

<file path=ppt/tags/tag38.xml><?xml version="1.0" encoding="utf-8"?>
<p:tagLst xmlns:a="http://schemas.openxmlformats.org/drawingml/2006/main" xmlns:r="http://schemas.openxmlformats.org/officeDocument/2006/relationships" xmlns:p="http://schemas.openxmlformats.org/presentationml/2006/main">
  <p:tag name="POWER3D OPTIONS" val="Fast "/>
  <p:tag name="POWER3D TRANSITION" val="Bilboard.p3d 0"/>
</p:tagLst>
</file>

<file path=ppt/tags/tag39.xml><?xml version="1.0" encoding="utf-8"?>
<p:tagLst xmlns:a="http://schemas.openxmlformats.org/drawingml/2006/main" xmlns:r="http://schemas.openxmlformats.org/officeDocument/2006/relationships" xmlns:p="http://schemas.openxmlformats.org/presentationml/2006/main">
  <p:tag name="POWER3D OPTIONS" val="Fast "/>
  <p:tag name="POWER3D TRANSITION" val="Revcube.p3d 0"/>
</p:tagLst>
</file>

<file path=ppt/tags/tag40.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41.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42.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43.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44.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45.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46.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47.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48.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49.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ags/tag50.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51.xml><?xml version="1.0" encoding="utf-8"?>
<p:tagLst xmlns:a="http://schemas.openxmlformats.org/drawingml/2006/main" xmlns:r="http://schemas.openxmlformats.org/officeDocument/2006/relationships" xmlns:p="http://schemas.openxmlformats.org/presentationml/2006/main">
  <p:tag name="POWER3D TRANSITION" val="Revcube.p3d 0"/>
  <p:tag name="POWER3D OPTIONS" val="Fast "/>
</p:tagLst>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heSans M"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heSans M" pitchFamily="34" charset="0"/>
            <a:cs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10205</TotalTime>
  <Words>6976</Words>
  <Application>Microsoft Office PowerPoint</Application>
  <PresentationFormat>On-screen Show (4:3)</PresentationFormat>
  <Paragraphs>882</Paragraphs>
  <Slides>210</Slides>
  <Notes>74</Notes>
  <HiddenSlides>0</HiddenSlides>
  <MMClips>4</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210</vt:i4>
      </vt:variant>
    </vt:vector>
  </HeadingPairs>
  <TitlesOfParts>
    <vt:vector size="220" baseType="lpstr">
      <vt:lpstr>MS PGothic</vt:lpstr>
      <vt:lpstr>MS PGothic</vt:lpstr>
      <vt:lpstr>Arial</vt:lpstr>
      <vt:lpstr>Calibri</vt:lpstr>
      <vt:lpstr>Impact</vt:lpstr>
      <vt:lpstr>Niagara Solid</vt:lpstr>
      <vt:lpstr>TheSans M</vt:lpstr>
      <vt:lpstr>Times</vt:lpstr>
      <vt:lpstr>Times New Roman</vt:lpstr>
      <vt:lpstr>Custom Design</vt:lpstr>
      <vt:lpstr>PowerPoint Presentation</vt:lpstr>
      <vt:lpstr>Who do you compete with  for students?</vt:lpstr>
      <vt:lpstr>PowerPoint Presentation</vt:lpstr>
      <vt:lpstr>PowerPoint Presentation</vt:lpstr>
      <vt:lpstr>The following presentation is a program to “Challenge Yourself”. The information expressed are that of the presenter and may not represent the views or opinions of MCCSSA. </vt:lpstr>
      <vt:lpstr>One expectation  of any meeting: </vt:lpstr>
      <vt:lpstr>We make                   positive change  in our life                        only when we get uncomfortable  with who we are.</vt:lpstr>
      <vt:lpstr>PowerPoint Presentation</vt:lpstr>
      <vt:lpstr>We make                   positive change  in our life                        only when we get uncomfortable  with who we are.</vt:lpstr>
      <vt:lpstr>PowerPoint Presentation</vt:lpstr>
      <vt:lpstr>We make                   positive change  in our life                        only when we get uncomfortable  with who we are.</vt:lpstr>
      <vt:lpstr>PowerPoint Presentation</vt:lpstr>
      <vt:lpstr>PowerPoint Presentation</vt:lpstr>
      <vt:lpstr>PowerPoint Presentation</vt:lpstr>
      <vt:lpstr>Why Now?</vt:lpstr>
      <vt:lpstr>Your Mission Prepare students to be successful </vt:lpstr>
      <vt:lpstr>Any job is  20% knowledge  and 80%  interpersonal skills. Dr. Stephen Covey The Seven Habits of Highly Effective People</vt:lpstr>
      <vt:lpstr>People can only deliver the level          of service that they themselves have experienced.</vt:lpstr>
      <vt:lpstr>People Skills</vt:lpstr>
      <vt:lpstr>So who is going to prepare the students to be successful?</vt:lpstr>
      <vt:lpstr>Any job is  20% knowledge  and 80%  interpersonal skills. Dr. Stephen Covey The Seven Habits of Highly Effective People</vt:lpstr>
      <vt:lpstr>PowerPoint Presentation</vt:lpstr>
      <vt:lpstr>What skills should a customer service professional  have to be successful?</vt:lpstr>
      <vt:lpstr>Do you have the skills  to be successful?</vt:lpstr>
      <vt:lpstr>Do you have the atttitude  to be successful?</vt:lpstr>
      <vt:lpstr>Mediocrity stems more from  a lack of belief  than a  lack of ability.</vt:lpstr>
      <vt:lpstr>PowerPoint Presentation</vt:lpstr>
      <vt:lpstr>PowerPoint Presentation</vt:lpstr>
      <vt:lpstr>PowerPoint Presentation</vt:lpstr>
      <vt:lpstr>PowerPoint Presentation</vt:lpstr>
      <vt:lpstr>PowerPoint Presentation</vt:lpstr>
      <vt:lpstr>You don't get paid for the hour. You get paid for the value  you bring to the hour. Jim Rohn</vt:lpstr>
      <vt:lpstr>PowerPoint Presentation</vt:lpstr>
      <vt:lpstr>The Reason Number One Matters</vt:lpstr>
      <vt:lpstr>The Reason Number One Matters</vt:lpstr>
      <vt:lpstr>PowerPoint Presentation</vt:lpstr>
      <vt:lpstr>PowerPoint Presentation</vt:lpstr>
      <vt:lpstr>PowerPoint Presentation</vt:lpstr>
      <vt:lpstr>PowerPoint Presentation</vt:lpstr>
      <vt:lpstr>PowerPoint Presentation</vt:lpstr>
      <vt:lpstr>Who do you compete with  for students?</vt:lpstr>
      <vt:lpstr>PowerPoint Presentation</vt:lpstr>
      <vt:lpstr>PowerPoint Presentation</vt:lpstr>
      <vt:lpstr>PowerPoint Presentation</vt:lpstr>
      <vt:lpstr>Today’s Objective</vt:lpstr>
      <vt:lpstr>People either want  the best or the least experience</vt:lpstr>
      <vt:lpstr>People either want  the best or the least experience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Nobody remembers Number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the student You are your Community College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is a difference  between taking care  of a student  and caring for a student.</vt:lpstr>
      <vt:lpstr>PowerPoint Presentation</vt:lpstr>
      <vt:lpstr>Do you care about me?</vt:lpstr>
      <vt:lpstr>PowerPoint Presentation</vt:lpstr>
      <vt:lpstr>-PAUSE-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Three Building Blocks for a Superior Service culture</vt:lpstr>
      <vt:lpstr>Three Building Blocks for a Superior Service culture</vt:lpstr>
      <vt:lpstr>Three Building Blocks for a Superior Service culture</vt:lpstr>
      <vt:lpstr>PowerPoint Presentation</vt:lpstr>
      <vt:lpstr>Three Building Blocks for a Superior Service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It’s hard to be 100% better  than your competition,  but you can be 1% better  in 100 ways.  Rich Melman </vt:lpstr>
      <vt:lpstr>It’s not the one big WOW to one customer that wins the day. It is the one little WOW  delivered consistently to every customer.  </vt:lpstr>
      <vt:lpstr>PowerPoint Presentation</vt:lpstr>
      <vt:lpstr>PowerPoint Presentation</vt:lpstr>
      <vt:lpstr>PowerPoint Presentation</vt:lpstr>
      <vt:lpstr>PowerPoint Presentation</vt:lpstr>
      <vt:lpstr>PowerPoint Presentation</vt:lpstr>
      <vt:lpstr>PowerPoint Presentation</vt:lpstr>
      <vt:lpstr>Five years from now,  you’ll be the same person you are today except for  the people you meet  and the books you read.  Charlie “Tremendous” Jones</vt:lpstr>
      <vt:lpstr>PowerPoint Presentation</vt:lpstr>
      <vt:lpstr>PowerPoint Presentation</vt:lpstr>
      <vt:lpstr>PowerPoint Presentation</vt:lpstr>
      <vt:lpstr>PowerPoint Presentation</vt:lpstr>
      <vt:lpstr>PowerPoint Presentation</vt:lpstr>
      <vt:lpstr> Common Practice  </vt:lpstr>
      <vt:lpstr>PowerPoint Presentation</vt:lpstr>
      <vt:lpstr> Common Practice  </vt:lpstr>
      <vt:lpstr>Knowledge is power.</vt:lpstr>
      <vt:lpstr>Knowledge is power.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 expectation  of any meeting: </vt:lpstr>
      <vt:lpstr>People change things.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Bill Quiseng</dc:creator>
  <cp:lastModifiedBy>Bill Quiseng</cp:lastModifiedBy>
  <cp:revision>601</cp:revision>
  <dcterms:created xsi:type="dcterms:W3CDTF">2003-04-02T04:07:17Z</dcterms:created>
  <dcterms:modified xsi:type="dcterms:W3CDTF">2017-04-02T01:54:42Z</dcterms:modified>
</cp:coreProperties>
</file>